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599" r:id="rId2"/>
    <p:sldId id="901" r:id="rId3"/>
    <p:sldId id="601" r:id="rId4"/>
    <p:sldId id="602" r:id="rId5"/>
    <p:sldId id="606" r:id="rId6"/>
    <p:sldId id="603" r:id="rId7"/>
    <p:sldId id="604" r:id="rId8"/>
    <p:sldId id="632" r:id="rId9"/>
    <p:sldId id="633" r:id="rId10"/>
    <p:sldId id="857" r:id="rId11"/>
    <p:sldId id="855" r:id="rId12"/>
    <p:sldId id="856" r:id="rId13"/>
    <p:sldId id="605" r:id="rId14"/>
    <p:sldId id="909" r:id="rId15"/>
    <p:sldId id="902" r:id="rId16"/>
    <p:sldId id="631" r:id="rId17"/>
    <p:sldId id="903" r:id="rId18"/>
    <p:sldId id="904" r:id="rId19"/>
    <p:sldId id="905" r:id="rId20"/>
    <p:sldId id="912" r:id="rId21"/>
    <p:sldId id="913" r:id="rId22"/>
    <p:sldId id="829" r:id="rId23"/>
    <p:sldId id="914" r:id="rId24"/>
    <p:sldId id="649" r:id="rId25"/>
    <p:sldId id="651" r:id="rId26"/>
    <p:sldId id="600" r:id="rId27"/>
    <p:sldId id="859" r:id="rId28"/>
    <p:sldId id="915" r:id="rId29"/>
    <p:sldId id="652" r:id="rId30"/>
    <p:sldId id="907" r:id="rId31"/>
    <p:sldId id="906" r:id="rId32"/>
    <p:sldId id="655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A7A"/>
    <a:srgbClr val="CDD791"/>
    <a:srgbClr val="6699FF"/>
    <a:srgbClr val="FF99FF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28948E-D3B2-4704-BB02-EBE72EA4E7F5}" v="1" dt="2020-08-31T23:45:25.1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451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458" y="31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19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138C1F-8EBD-4870-946E-346DDB1C8752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01CED-B85C-4DD8-9277-103EB543A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734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5BB6D4-CC0C-4CA7-9595-8901C429138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24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ic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>
            <a:spLocks/>
          </p:cNvSpPr>
          <p:nvPr userDrawn="1"/>
        </p:nvSpPr>
        <p:spPr>
          <a:xfrm>
            <a:off x="-3185" y="6263640"/>
            <a:ext cx="9143999" cy="41148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4213" lvl="2" indent="0" algn="l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Numeric Insight, Inc                                                                                                                       </a:t>
            </a:r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Copyrighted</a:t>
            </a:r>
            <a:r>
              <a:rPr lang="en-US" sz="800" b="1" baseline="0" dirty="0">
                <a:latin typeface="Arial" panose="020B0604020202020204" pitchFamily="34" charset="0"/>
                <a:cs typeface="Arial" panose="020B0604020202020204" pitchFamily="34" charset="0"/>
              </a:rPr>
              <a:t> Material</a:t>
            </a:r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 510-673-6113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4213" lvl="2" indent="0" algn="l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Practical and exceptional number crunching and scientific programming                                         </a:t>
            </a:r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www.numericinsight.com</a:t>
            </a:r>
          </a:p>
        </p:txBody>
      </p:sp>
      <p:pic>
        <p:nvPicPr>
          <p:cNvPr id="21" name="Picture 20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6" y="6675120"/>
            <a:ext cx="9144000" cy="1828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1" t="6228" r="10550" b="11024"/>
          <a:stretch/>
        </p:blipFill>
        <p:spPr>
          <a:xfrm>
            <a:off x="-3188" y="6144547"/>
            <a:ext cx="683580" cy="612559"/>
          </a:xfrm>
          <a:prstGeom prst="rect">
            <a:avLst/>
          </a:prstGeom>
        </p:spPr>
      </p:pic>
      <p:sp>
        <p:nvSpPr>
          <p:cNvPr id="23" name="Footer Placeholder 2"/>
          <p:cNvSpPr txBox="1">
            <a:spLocks/>
          </p:cNvSpPr>
          <p:nvPr userDrawn="1"/>
        </p:nvSpPr>
        <p:spPr>
          <a:xfrm>
            <a:off x="3188" y="6675120"/>
            <a:ext cx="9144000" cy="1828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0" rIns="9144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4213" lvl="2" indent="0" algn="l" defTabSz="914400" rtl="0" eaLnBrk="1" latinLnBrk="0" hangingPunct="1"/>
            <a:r>
              <a:rPr lang="en-US" sz="10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                                                                                                                                       </a:t>
            </a:r>
            <a:r>
              <a:rPr lang="en-US" sz="10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Shashi Sathyanarayana - Intro. to Machine Learning</a:t>
            </a:r>
          </a:p>
        </p:txBody>
      </p:sp>
      <p:sp>
        <p:nvSpPr>
          <p:cNvPr id="24" name="Footer Placeholder 2"/>
          <p:cNvSpPr txBox="1">
            <a:spLocks/>
          </p:cNvSpPr>
          <p:nvPr userDrawn="1"/>
        </p:nvSpPr>
        <p:spPr>
          <a:xfrm>
            <a:off x="8683614" y="6675120"/>
            <a:ext cx="457200" cy="1828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9144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 algn="r" defTabSz="914400" rtl="0" eaLnBrk="1" latinLnBrk="0" hangingPunct="1"/>
            <a:fld id="{3A7DEB84-2C00-4580-8E9A-A4AF74E61FEC}" type="slidenum">
              <a:rPr lang="en-US" sz="1000" b="1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lvl="2" indent="0" algn="r" defTabSz="914400" rtl="0" eaLnBrk="1" latinLnBrk="0" hangingPunct="1"/>
              <a:t>‹#›</a:t>
            </a:fld>
            <a:endParaRPr lang="en-US" sz="1000" b="1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-3" y="0"/>
            <a:ext cx="9144003" cy="460497"/>
          </a:xfrm>
          <a:solidFill>
            <a:srgbClr val="CDD791"/>
          </a:solidFill>
        </p:spPr>
        <p:txBody>
          <a:bodyPr>
            <a:no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Box 3">
            <a:hlinkClick r:id="rId4" action="ppaction://hlinksldjump"/>
            <a:extLst>
              <a:ext uri="{FF2B5EF4-FFF2-40B4-BE49-F238E27FC236}">
                <a16:creationId xmlns:a16="http://schemas.microsoft.com/office/drawing/2014/main" id="{EC0EF3D1-D1FE-44AA-9E8D-EFCF33A06021}"/>
              </a:ext>
            </a:extLst>
          </p:cNvPr>
          <p:cNvSpPr txBox="1"/>
          <p:nvPr userDrawn="1"/>
        </p:nvSpPr>
        <p:spPr>
          <a:xfrm>
            <a:off x="8832075" y="6048196"/>
            <a:ext cx="308739" cy="215444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txBody>
          <a:bodyPr wrap="none" lIns="45720" rIns="45720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1" kern="1200" dirty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TOC</a:t>
            </a:r>
          </a:p>
        </p:txBody>
      </p:sp>
    </p:spTree>
    <p:extLst>
      <p:ext uri="{BB962C8B-B14F-4D97-AF65-F5344CB8AC3E}">
        <p14:creationId xmlns:p14="http://schemas.microsoft.com/office/powerpoint/2010/main" val="38044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0C29-E11B-4596-A2F7-565F708C0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C0C97-1FDE-4B64-93A9-A304C9FB0D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2AAE3-5BFE-48E0-98C9-33BDFE2BE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A142F-8512-4C73-99D6-FFEAAEB419E3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9BA43-A4B9-4C7B-B3FF-31A6C586D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AF4CE-EC3F-4494-BE76-55C55BBEA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59DCD-ED7D-4130-86D6-61A93A45C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48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A142F-8512-4C73-99D6-FFEAAEB419E3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659DCD-ED7D-4130-86D6-61A93A45C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929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13.xml"/><Relationship Id="rId18" Type="http://schemas.openxmlformats.org/officeDocument/2006/relationships/slide" Target="slide18.xml"/><Relationship Id="rId26" Type="http://schemas.openxmlformats.org/officeDocument/2006/relationships/slide" Target="slide26.xml"/><Relationship Id="rId3" Type="http://schemas.openxmlformats.org/officeDocument/2006/relationships/slide" Target="slide3.xml"/><Relationship Id="rId21" Type="http://schemas.openxmlformats.org/officeDocument/2006/relationships/slide" Target="slide21.xml"/><Relationship Id="rId7" Type="http://schemas.openxmlformats.org/officeDocument/2006/relationships/slide" Target="slide7.xml"/><Relationship Id="rId12" Type="http://schemas.openxmlformats.org/officeDocument/2006/relationships/slide" Target="slide12.xml"/><Relationship Id="rId17" Type="http://schemas.openxmlformats.org/officeDocument/2006/relationships/slide" Target="slide17.xml"/><Relationship Id="rId25" Type="http://schemas.openxmlformats.org/officeDocument/2006/relationships/slide" Target="slide25.xml"/><Relationship Id="rId2" Type="http://schemas.openxmlformats.org/officeDocument/2006/relationships/slide" Target="slide2.xml"/><Relationship Id="rId16" Type="http://schemas.openxmlformats.org/officeDocument/2006/relationships/slide" Target="slide16.xml"/><Relationship Id="rId20" Type="http://schemas.openxmlformats.org/officeDocument/2006/relationships/slide" Target="slide20.xml"/><Relationship Id="rId29" Type="http://schemas.openxmlformats.org/officeDocument/2006/relationships/slide" Target="slide2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11" Type="http://schemas.openxmlformats.org/officeDocument/2006/relationships/slide" Target="slide11.xml"/><Relationship Id="rId24" Type="http://schemas.openxmlformats.org/officeDocument/2006/relationships/slide" Target="slide24.xml"/><Relationship Id="rId32" Type="http://schemas.openxmlformats.org/officeDocument/2006/relationships/slide" Target="slide32.xml"/><Relationship Id="rId5" Type="http://schemas.openxmlformats.org/officeDocument/2006/relationships/slide" Target="slide5.xml"/><Relationship Id="rId15" Type="http://schemas.openxmlformats.org/officeDocument/2006/relationships/slide" Target="slide15.xml"/><Relationship Id="rId23" Type="http://schemas.openxmlformats.org/officeDocument/2006/relationships/slide" Target="slide23.xml"/><Relationship Id="rId28" Type="http://schemas.openxmlformats.org/officeDocument/2006/relationships/slide" Target="slide28.xml"/><Relationship Id="rId10" Type="http://schemas.openxmlformats.org/officeDocument/2006/relationships/slide" Target="slide10.xml"/><Relationship Id="rId19" Type="http://schemas.openxmlformats.org/officeDocument/2006/relationships/slide" Target="slide19.xml"/><Relationship Id="rId31" Type="http://schemas.openxmlformats.org/officeDocument/2006/relationships/slide" Target="slide31.xml"/><Relationship Id="rId4" Type="http://schemas.openxmlformats.org/officeDocument/2006/relationships/slide" Target="slide4.xml"/><Relationship Id="rId9" Type="http://schemas.openxmlformats.org/officeDocument/2006/relationships/slide" Target="slide9.xml"/><Relationship Id="rId14" Type="http://schemas.openxmlformats.org/officeDocument/2006/relationships/slide" Target="slide14.xml"/><Relationship Id="rId22" Type="http://schemas.openxmlformats.org/officeDocument/2006/relationships/slide" Target="slide22.xml"/><Relationship Id="rId27" Type="http://schemas.openxmlformats.org/officeDocument/2006/relationships/slide" Target="slide27.xml"/><Relationship Id="rId30" Type="http://schemas.openxmlformats.org/officeDocument/2006/relationships/slide" Target="slide3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9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0.png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0.png"/><Relationship Id="rId4" Type="http://schemas.openxmlformats.org/officeDocument/2006/relationships/image" Target="../media/image4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70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6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68.png"/><Relationship Id="rId5" Type="http://schemas.openxmlformats.org/officeDocument/2006/relationships/image" Target="../media/image64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63.png"/><Relationship Id="rId9" Type="http://schemas.openxmlformats.org/officeDocument/2006/relationships/image" Target="../media/image49.png"/><Relationship Id="rId1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" Type="http://schemas.openxmlformats.org/officeDocument/2006/relationships/image" Target="../media/image105.png"/><Relationship Id="rId16" Type="http://schemas.openxmlformats.org/officeDocument/2006/relationships/image" Target="../media/image119.png"/><Relationship Id="rId20" Type="http://schemas.openxmlformats.org/officeDocument/2006/relationships/image" Target="../media/image4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19" Type="http://schemas.openxmlformats.org/officeDocument/2006/relationships/image" Target="../media/image450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emf"/><Relationship Id="rId4" Type="http://schemas.openxmlformats.org/officeDocument/2006/relationships/image" Target="../media/image6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mp"/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DBDA.X408 Introduction to Machine Learning and Data Mining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A3F5DB0-07DD-4E70-8633-8A6E956A41BB}"/>
              </a:ext>
            </a:extLst>
          </p:cNvPr>
          <p:cNvSpPr txBox="1">
            <a:spLocks/>
          </p:cNvSpPr>
          <p:nvPr/>
        </p:nvSpPr>
        <p:spPr>
          <a:xfrm>
            <a:off x="311727" y="667385"/>
            <a:ext cx="7886700" cy="5193484"/>
          </a:xfrm>
          <a:prstGeom prst="rect">
            <a:avLst/>
          </a:prstGeom>
        </p:spPr>
        <p:txBody>
          <a:bodyPr numCol="2" spcCol="18288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013" indent="-227013">
              <a:buFont typeface="+mj-lt"/>
              <a:buAutoNum type="arabicPeriod" startAt="2"/>
            </a:pPr>
            <a:r>
              <a:rPr lang="en-US" sz="1200" dirty="0">
                <a:hlinkClick r:id="rId2" action="ppaction://hlinksldjump"/>
              </a:rPr>
              <a:t>What is Machine Learning?</a:t>
            </a:r>
            <a:endParaRPr lang="en-US" sz="1200" dirty="0"/>
          </a:p>
          <a:p>
            <a:pPr marL="227013" indent="-227013">
              <a:buFont typeface="+mj-lt"/>
              <a:buAutoNum type="arabicPeriod" startAt="2"/>
            </a:pPr>
            <a:r>
              <a:rPr lang="en-US" sz="1200" dirty="0">
                <a:hlinkClick r:id="rId3" action="ppaction://hlinksldjump"/>
              </a:rPr>
              <a:t>Real-life machine learning example from the banking industry</a:t>
            </a:r>
            <a:endParaRPr lang="en-US" sz="1200" dirty="0"/>
          </a:p>
          <a:p>
            <a:pPr marL="227013" indent="-227013">
              <a:buFont typeface="+mj-lt"/>
              <a:buAutoNum type="arabicPeriod" startAt="2"/>
            </a:pPr>
            <a:r>
              <a:rPr lang="en-US" sz="1200" dirty="0">
                <a:hlinkClick r:id="rId4" action="ppaction://hlinksldjump"/>
              </a:rPr>
              <a:t>Excuse to introduce some jargon</a:t>
            </a:r>
            <a:endParaRPr lang="en-US" sz="1200" dirty="0"/>
          </a:p>
          <a:p>
            <a:pPr marL="227013" indent="-227013">
              <a:buFont typeface="+mj-lt"/>
              <a:buAutoNum type="arabicPeriod" startAt="2"/>
            </a:pPr>
            <a:r>
              <a:rPr lang="en-US" sz="1200" dirty="0">
                <a:hlinkClick r:id="rId5" action="ppaction://hlinksldjump"/>
              </a:rPr>
              <a:t>Bob’s fate is decided by this piece of software</a:t>
            </a:r>
            <a:endParaRPr lang="en-US" sz="1200" dirty="0"/>
          </a:p>
          <a:p>
            <a:pPr marL="227013" indent="-227013">
              <a:buFont typeface="+mj-lt"/>
              <a:buAutoNum type="arabicPeriod" startAt="2"/>
            </a:pPr>
            <a:r>
              <a:rPr lang="en-US" sz="1200" dirty="0">
                <a:hlinkClick r:id="rId6" action="ppaction://hlinksldjump"/>
              </a:rPr>
              <a:t>Working definition: Oh… So, this is machine learning?</a:t>
            </a:r>
            <a:endParaRPr lang="en-US" sz="1200" dirty="0"/>
          </a:p>
          <a:p>
            <a:pPr marL="227013" indent="-227013">
              <a:buFont typeface="+mj-lt"/>
              <a:buAutoNum type="arabicPeriod" startAt="2"/>
            </a:pPr>
            <a:r>
              <a:rPr lang="en-US" sz="1200" dirty="0">
                <a:hlinkClick r:id="rId7" action="ppaction://hlinksldjump"/>
              </a:rPr>
              <a:t>Working definition: Is that all there is to it?</a:t>
            </a:r>
            <a:endParaRPr lang="en-US" sz="1200" dirty="0"/>
          </a:p>
          <a:p>
            <a:pPr marL="227013" indent="-227013">
              <a:buFont typeface="+mj-lt"/>
              <a:buAutoNum type="arabicPeriod" startAt="2"/>
            </a:pPr>
            <a:r>
              <a:rPr lang="en-US" sz="1200" dirty="0">
                <a:hlinkClick r:id="rId8" action="ppaction://hlinksldjump"/>
              </a:rPr>
              <a:t>Supervised Learning</a:t>
            </a:r>
            <a:endParaRPr lang="en-US" sz="1200" dirty="0"/>
          </a:p>
          <a:p>
            <a:pPr marL="227013" indent="-227013">
              <a:buFont typeface="+mj-lt"/>
              <a:buAutoNum type="arabicPeriod" startAt="2"/>
            </a:pPr>
            <a:r>
              <a:rPr lang="en-US" sz="1200" dirty="0">
                <a:hlinkClick r:id="rId9" action="ppaction://hlinksldjump"/>
              </a:rPr>
              <a:t>Unsupervised Learning</a:t>
            </a:r>
            <a:endParaRPr lang="en-US" sz="1200" dirty="0"/>
          </a:p>
          <a:p>
            <a:pPr marL="227013" indent="-227013">
              <a:buFont typeface="+mj-lt"/>
              <a:buAutoNum type="arabicPeriod" startAt="2"/>
            </a:pPr>
            <a:r>
              <a:rPr lang="en-US" sz="1200" dirty="0">
                <a:hlinkClick r:id="rId10" action="ppaction://hlinksldjump"/>
              </a:rPr>
              <a:t>Face Emotion Classification</a:t>
            </a:r>
            <a:endParaRPr lang="en-US" sz="1200" dirty="0"/>
          </a:p>
          <a:p>
            <a:pPr marL="227013" indent="-227013">
              <a:buFont typeface="+mj-lt"/>
              <a:buAutoNum type="arabicPeriod" startAt="2"/>
            </a:pPr>
            <a:r>
              <a:rPr lang="en-US" sz="1200" dirty="0">
                <a:hlinkClick r:id="rId11" action="ppaction://hlinksldjump"/>
              </a:rPr>
              <a:t>Market Segmentation (Data)</a:t>
            </a:r>
            <a:endParaRPr lang="en-US" sz="1200" dirty="0"/>
          </a:p>
          <a:p>
            <a:pPr marL="227013" indent="-227013">
              <a:buFont typeface="+mj-lt"/>
              <a:buAutoNum type="arabicPeriod" startAt="2"/>
            </a:pPr>
            <a:r>
              <a:rPr lang="en-US" sz="1200" dirty="0">
                <a:hlinkClick r:id="rId12" action="ppaction://hlinksldjump"/>
              </a:rPr>
              <a:t>Market Segmentation (K=15, </a:t>
            </a:r>
            <a:r>
              <a:rPr lang="en-US" sz="1200" dirty="0" err="1">
                <a:hlinkClick r:id="rId12" action="ppaction://hlinksldjump"/>
              </a:rPr>
              <a:t>Kmeans</a:t>
            </a:r>
            <a:r>
              <a:rPr lang="en-US" sz="1200" dirty="0">
                <a:hlinkClick r:id="rId12" action="ppaction://hlinksldjump"/>
              </a:rPr>
              <a:t> Clustering)</a:t>
            </a:r>
            <a:endParaRPr lang="en-US" sz="1200" dirty="0"/>
          </a:p>
          <a:p>
            <a:pPr marL="227013" indent="-227013">
              <a:buFont typeface="+mj-lt"/>
              <a:buAutoNum type="arabicPeriod" startAt="2"/>
            </a:pPr>
            <a:r>
              <a:rPr lang="en-US" sz="1200" dirty="0">
                <a:hlinkClick r:id="rId13" action="ppaction://hlinksldjump"/>
              </a:rPr>
              <a:t>Machine Learning versus Other Things</a:t>
            </a:r>
            <a:endParaRPr lang="en-US" sz="1200" dirty="0"/>
          </a:p>
          <a:p>
            <a:pPr marL="227013" indent="-227013">
              <a:buFont typeface="+mj-lt"/>
              <a:buAutoNum type="arabicPeriod" startAt="2"/>
            </a:pPr>
            <a:r>
              <a:rPr lang="en-US" sz="1200" dirty="0">
                <a:hlinkClick r:id="rId14" action="ppaction://hlinksldjump"/>
              </a:rPr>
              <a:t>When to use machine learning (versus other things)</a:t>
            </a:r>
            <a:endParaRPr lang="en-US" sz="1200" dirty="0"/>
          </a:p>
          <a:p>
            <a:pPr marL="227013" indent="-227013">
              <a:buFont typeface="+mj-lt"/>
              <a:buAutoNum type="arabicPeriod" startAt="2"/>
            </a:pPr>
            <a:r>
              <a:rPr lang="en-US" sz="1200" dirty="0">
                <a:hlinkClick r:id="rId15" action="ppaction://hlinksldjump"/>
              </a:rPr>
              <a:t>One more … Reinforcement Learning</a:t>
            </a:r>
            <a:endParaRPr lang="en-US" sz="1200" dirty="0"/>
          </a:p>
          <a:p>
            <a:pPr marL="227013" indent="-227013">
              <a:buFont typeface="+mj-lt"/>
              <a:buAutoNum type="arabicPeriod" startAt="2"/>
            </a:pPr>
            <a:r>
              <a:rPr lang="en-US" sz="1200" dirty="0">
                <a:hlinkClick r:id="rId16" action="ppaction://hlinksldjump"/>
              </a:rPr>
              <a:t>Bayesian Classifiers: An insightful (and abysmally silly) example</a:t>
            </a:r>
            <a:endParaRPr lang="en-US" sz="1200" dirty="0"/>
          </a:p>
          <a:p>
            <a:pPr marL="227013" indent="-227013">
              <a:buFont typeface="+mj-lt"/>
              <a:buAutoNum type="arabicPeriod" startAt="2"/>
            </a:pPr>
            <a:r>
              <a:rPr lang="en-US" sz="1200" dirty="0">
                <a:hlinkClick r:id="rId17" action="ppaction://hlinksldjump"/>
              </a:rPr>
              <a:t>The Histogram-Pair Classifier</a:t>
            </a:r>
            <a:endParaRPr lang="en-US" sz="1200" dirty="0"/>
          </a:p>
          <a:p>
            <a:pPr marL="227013" indent="-227013">
              <a:buFont typeface="+mj-lt"/>
              <a:buAutoNum type="arabicPeriod" startAt="2"/>
            </a:pPr>
            <a:r>
              <a:rPr lang="en-US" sz="1200" dirty="0">
                <a:hlinkClick r:id="rId18" action="ppaction://hlinksldjump"/>
              </a:rPr>
              <a:t>The use of mathematical models of data distribution</a:t>
            </a:r>
            <a:endParaRPr lang="en-US" sz="1200" dirty="0"/>
          </a:p>
          <a:p>
            <a:pPr marL="227013" indent="-227013">
              <a:buFont typeface="+mj-lt"/>
              <a:buAutoNum type="arabicPeriod" startAt="2"/>
            </a:pPr>
            <a:r>
              <a:rPr lang="en-US" sz="1200" dirty="0">
                <a:hlinkClick r:id="rId19" action="ppaction://hlinksldjump"/>
              </a:rPr>
              <a:t>The mathematical models are described using formulas</a:t>
            </a:r>
            <a:endParaRPr lang="en-US" sz="1200" dirty="0"/>
          </a:p>
          <a:p>
            <a:pPr marL="227013" indent="-227013">
              <a:buFont typeface="+mj-lt"/>
              <a:buAutoNum type="arabicPeriod" startAt="2"/>
            </a:pPr>
            <a:r>
              <a:rPr lang="en-US" sz="1200" dirty="0">
                <a:hlinkClick r:id="rId20" action="ppaction://hlinksldjump"/>
              </a:rPr>
              <a:t>Bayesian Formulas</a:t>
            </a:r>
            <a:endParaRPr lang="en-US" sz="1200" dirty="0"/>
          </a:p>
          <a:p>
            <a:pPr marL="227013" indent="-227013">
              <a:buFont typeface="+mj-lt"/>
              <a:buAutoNum type="arabicPeriod" startAt="2"/>
            </a:pPr>
            <a:r>
              <a:rPr lang="en-US" sz="1200" dirty="0">
                <a:hlinkClick r:id="rId21" action="ppaction://hlinksldjump"/>
              </a:rPr>
              <a:t>Why are these slightly modified formulas “more” correct?</a:t>
            </a:r>
            <a:endParaRPr lang="en-US" sz="1200" dirty="0"/>
          </a:p>
          <a:p>
            <a:pPr marL="227013" indent="-227013">
              <a:buFont typeface="+mj-lt"/>
              <a:buAutoNum type="arabicPeriod" startAt="2"/>
            </a:pPr>
            <a:r>
              <a:rPr lang="en-US" sz="1200" dirty="0">
                <a:hlinkClick r:id="rId22" action="ppaction://hlinksldjump"/>
              </a:rPr>
              <a:t>Understanding probability density functions (PDFs)</a:t>
            </a:r>
            <a:endParaRPr lang="en-US" sz="1200" dirty="0"/>
          </a:p>
          <a:p>
            <a:pPr marL="227013" indent="-227013">
              <a:buFont typeface="+mj-lt"/>
              <a:buAutoNum type="arabicPeriod" startAt="2"/>
            </a:pPr>
            <a:r>
              <a:rPr lang="en-US" sz="1200" dirty="0">
                <a:hlinkClick r:id="rId23" action="ppaction://hlinksldjump"/>
              </a:rPr>
              <a:t>Why are these slightly modified formulas “more” correct?</a:t>
            </a:r>
            <a:endParaRPr lang="en-US" sz="1200" dirty="0"/>
          </a:p>
          <a:p>
            <a:pPr marL="227013" indent="-227013">
              <a:buFont typeface="+mj-lt"/>
              <a:buAutoNum type="arabicPeriod" startAt="2"/>
            </a:pPr>
            <a:r>
              <a:rPr lang="en-US" sz="1200" dirty="0">
                <a:hlinkClick r:id="rId24" action="ppaction://hlinksldjump"/>
              </a:rPr>
              <a:t>Bayesian Formulas (with textbook notation)</a:t>
            </a:r>
            <a:endParaRPr lang="en-US" sz="1200" dirty="0"/>
          </a:p>
          <a:p>
            <a:pPr marL="227013" indent="-227013">
              <a:buFont typeface="+mj-lt"/>
              <a:buAutoNum type="arabicPeriod" startAt="2"/>
            </a:pPr>
            <a:r>
              <a:rPr lang="en-US" sz="1200" dirty="0">
                <a:hlinkClick r:id="rId25" action="ppaction://hlinksldjump"/>
              </a:rPr>
              <a:t>Multi-class, multidimensional generalizations</a:t>
            </a:r>
            <a:endParaRPr lang="en-US" sz="1200" dirty="0"/>
          </a:p>
          <a:p>
            <a:pPr marL="227013" indent="-227013">
              <a:buFont typeface="+mj-lt"/>
              <a:buAutoNum type="arabicPeriod" startAt="2"/>
            </a:pPr>
            <a:r>
              <a:rPr lang="en-US" sz="1200" dirty="0">
                <a:hlinkClick r:id="rId26" action="ppaction://hlinksldjump"/>
              </a:rPr>
              <a:t>Don’t these textbook formulas look less daunting?</a:t>
            </a:r>
            <a:endParaRPr lang="en-US" sz="1200" dirty="0"/>
          </a:p>
          <a:p>
            <a:pPr marL="227013" indent="-227013">
              <a:buFont typeface="+mj-lt"/>
              <a:buAutoNum type="arabicPeriod" startAt="2"/>
            </a:pPr>
            <a:r>
              <a:rPr lang="en-US" sz="1200" dirty="0">
                <a:hlinkClick r:id="rId27" action="ppaction://hlinksldjump"/>
              </a:rPr>
              <a:t>Assignment</a:t>
            </a:r>
            <a:endParaRPr lang="en-US" sz="1200" dirty="0"/>
          </a:p>
          <a:p>
            <a:pPr marL="227013" indent="-227013">
              <a:buFont typeface="+mj-lt"/>
              <a:buAutoNum type="arabicPeriod" startAt="2"/>
            </a:pPr>
            <a:r>
              <a:rPr lang="en-US" sz="1200" dirty="0">
                <a:hlinkClick r:id="rId28" action="ppaction://hlinksldjump"/>
              </a:rPr>
              <a:t>How is a histogram constructed?</a:t>
            </a:r>
            <a:endParaRPr lang="en-US" sz="1200" dirty="0"/>
          </a:p>
          <a:p>
            <a:pPr marL="227013" indent="-227013">
              <a:buFont typeface="+mj-lt"/>
              <a:buAutoNum type="arabicPeriod" startAt="2"/>
            </a:pPr>
            <a:r>
              <a:rPr lang="en-US" sz="1200" dirty="0">
                <a:hlinkClick r:id="rId29" action="ppaction://hlinksldjump"/>
              </a:rPr>
              <a:t>Pseudocode for computing the histogram</a:t>
            </a:r>
            <a:endParaRPr lang="en-US" sz="1200" dirty="0"/>
          </a:p>
          <a:p>
            <a:pPr marL="227013" indent="-227013">
              <a:buFont typeface="+mj-lt"/>
              <a:buAutoNum type="arabicPeriod" startAt="2"/>
            </a:pPr>
            <a:r>
              <a:rPr lang="en-US" sz="1200" dirty="0">
                <a:hlinkClick r:id="rId30" action="ppaction://hlinksldjump"/>
              </a:rPr>
              <a:t>How does Alice’s software work?</a:t>
            </a:r>
            <a:endParaRPr lang="en-US" sz="1200" dirty="0"/>
          </a:p>
          <a:p>
            <a:pPr marL="227013" indent="-227013">
              <a:buFont typeface="+mj-lt"/>
              <a:buAutoNum type="arabicPeriod" startAt="2"/>
            </a:pPr>
            <a:r>
              <a:rPr lang="en-US" sz="1200" dirty="0">
                <a:hlinkClick r:id="rId31" action="ppaction://hlinksldjump"/>
              </a:rPr>
              <a:t>How does unsupervised learning work?</a:t>
            </a:r>
            <a:endParaRPr lang="en-US" sz="1200" dirty="0"/>
          </a:p>
          <a:p>
            <a:pPr marL="227013" indent="-227013">
              <a:buFont typeface="+mj-lt"/>
              <a:buAutoNum type="arabicPeriod" startAt="2"/>
            </a:pPr>
            <a:r>
              <a:rPr lang="en-US" sz="1200" dirty="0">
                <a:hlinkClick r:id="rId3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Topic 1 Summary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34448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18B1A-B029-4529-B17F-C0CA2D846A4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CDD791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Face Emotion Classification</a:t>
            </a:r>
          </a:p>
        </p:txBody>
      </p:sp>
      <p:grpSp>
        <p:nvGrpSpPr>
          <p:cNvPr id="74" name="Training Set">
            <a:extLst>
              <a:ext uri="{FF2B5EF4-FFF2-40B4-BE49-F238E27FC236}">
                <a16:creationId xmlns:a16="http://schemas.microsoft.com/office/drawing/2014/main" id="{E5DE65BF-35CF-4EB2-84C8-984CBB69CDC8}"/>
              </a:ext>
            </a:extLst>
          </p:cNvPr>
          <p:cNvGrpSpPr/>
          <p:nvPr/>
        </p:nvGrpSpPr>
        <p:grpSpPr>
          <a:xfrm>
            <a:off x="1208324" y="894266"/>
            <a:ext cx="3363676" cy="4607034"/>
            <a:chOff x="732630" y="831636"/>
            <a:chExt cx="3363676" cy="4607034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96F8D78-EC2F-4600-8C7D-38459C4271DA}"/>
                </a:ext>
              </a:extLst>
            </p:cNvPr>
            <p:cNvSpPr/>
            <p:nvPr/>
          </p:nvSpPr>
          <p:spPr>
            <a:xfrm>
              <a:off x="1463664" y="831636"/>
              <a:ext cx="19016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800" b="1" u="sng" dirty="0"/>
                <a:t>Training set</a:t>
              </a:r>
            </a:p>
          </p:txBody>
        </p:sp>
        <p:grpSp>
          <p:nvGrpSpPr>
            <p:cNvPr id="69" name="Happy Group">
              <a:extLst>
                <a:ext uri="{FF2B5EF4-FFF2-40B4-BE49-F238E27FC236}">
                  <a16:creationId xmlns:a16="http://schemas.microsoft.com/office/drawing/2014/main" id="{F517CF1C-F073-48AA-A6AC-E9F6E3555B97}"/>
                </a:ext>
              </a:extLst>
            </p:cNvPr>
            <p:cNvGrpSpPr/>
            <p:nvPr/>
          </p:nvGrpSpPr>
          <p:grpSpPr>
            <a:xfrm>
              <a:off x="3102987" y="1419329"/>
              <a:ext cx="993319" cy="4019341"/>
              <a:chOff x="2526500" y="1419329"/>
              <a:chExt cx="993319" cy="4019341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6ACAD051-2BC1-425D-88BE-BD1AE84313EC}"/>
                  </a:ext>
                </a:extLst>
              </p:cNvPr>
              <p:cNvGrpSpPr/>
              <p:nvPr/>
            </p:nvGrpSpPr>
            <p:grpSpPr>
              <a:xfrm>
                <a:off x="2718359" y="1900150"/>
                <a:ext cx="609600" cy="3326371"/>
                <a:chOff x="2400091" y="1883413"/>
                <a:chExt cx="609600" cy="3326371"/>
              </a:xfrm>
            </p:grpSpPr>
            <p:pic>
              <p:nvPicPr>
                <p:cNvPr id="41" name="Picture 40" descr="A person wearing glasses and smiling at the camera&#10;&#10;Description automatically generated">
                  <a:extLst>
                    <a:ext uri="{FF2B5EF4-FFF2-40B4-BE49-F238E27FC236}">
                      <a16:creationId xmlns:a16="http://schemas.microsoft.com/office/drawing/2014/main" id="{4B522C36-800C-42BC-A3E6-98854A26D6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00091" y="4428734"/>
                  <a:ext cx="609600" cy="781050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close up of a person smiling for the camera&#10;&#10;Description automatically generated">
                  <a:extLst>
                    <a:ext uri="{FF2B5EF4-FFF2-40B4-BE49-F238E27FC236}">
                      <a16:creationId xmlns:a16="http://schemas.microsoft.com/office/drawing/2014/main" id="{1C857AE7-65CA-43CB-9C67-99C1FFFEF6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00091" y="3580293"/>
                  <a:ext cx="609600" cy="781050"/>
                </a:xfrm>
                <a:prstGeom prst="rect">
                  <a:avLst/>
                </a:prstGeom>
              </p:spPr>
            </p:pic>
            <p:pic>
              <p:nvPicPr>
                <p:cNvPr id="45" name="Picture 44" descr="A person wearing glasses and smiling at the camera&#10;&#10;Description automatically generated">
                  <a:extLst>
                    <a:ext uri="{FF2B5EF4-FFF2-40B4-BE49-F238E27FC236}">
                      <a16:creationId xmlns:a16="http://schemas.microsoft.com/office/drawing/2014/main" id="{B153AB12-DA63-4E1D-94FE-E01CBB5092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00091" y="2731853"/>
                  <a:ext cx="609600" cy="781050"/>
                </a:xfrm>
                <a:prstGeom prst="rect">
                  <a:avLst/>
                </a:prstGeom>
              </p:spPr>
            </p:pic>
            <p:pic>
              <p:nvPicPr>
                <p:cNvPr id="47" name="Picture 46" descr="A close up of a person smiling for the camera&#10;&#10;Description automatically generated">
                  <a:extLst>
                    <a:ext uri="{FF2B5EF4-FFF2-40B4-BE49-F238E27FC236}">
                      <a16:creationId xmlns:a16="http://schemas.microsoft.com/office/drawing/2014/main" id="{5A2B8A53-2CD5-4094-A697-1EFF9D1097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00091" y="1883413"/>
                  <a:ext cx="609600" cy="781050"/>
                </a:xfrm>
                <a:prstGeom prst="rect">
                  <a:avLst/>
                </a:prstGeom>
              </p:spPr>
            </p:pic>
          </p:grp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ACF4BB64-0204-4D54-AA95-5B0763E0A45A}"/>
                  </a:ext>
                </a:extLst>
              </p:cNvPr>
              <p:cNvSpPr/>
              <p:nvPr/>
            </p:nvSpPr>
            <p:spPr>
              <a:xfrm>
                <a:off x="2526500" y="1419329"/>
                <a:ext cx="993319" cy="4019341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Happy</a:t>
                </a:r>
              </a:p>
            </p:txBody>
          </p:sp>
        </p:grpSp>
        <p:grpSp>
          <p:nvGrpSpPr>
            <p:cNvPr id="68" name="Sad Group">
              <a:extLst>
                <a:ext uri="{FF2B5EF4-FFF2-40B4-BE49-F238E27FC236}">
                  <a16:creationId xmlns:a16="http://schemas.microsoft.com/office/drawing/2014/main" id="{C4E9EFE5-354A-4024-BE93-A36CAF4C20C9}"/>
                </a:ext>
              </a:extLst>
            </p:cNvPr>
            <p:cNvGrpSpPr/>
            <p:nvPr/>
          </p:nvGrpSpPr>
          <p:grpSpPr>
            <a:xfrm>
              <a:off x="1917809" y="1419329"/>
              <a:ext cx="993319" cy="4019341"/>
              <a:chOff x="1341322" y="1419329"/>
              <a:chExt cx="993319" cy="4019341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CE6BFD20-3BB2-4E5D-854A-61177DDCD545}"/>
                  </a:ext>
                </a:extLst>
              </p:cNvPr>
              <p:cNvGrpSpPr/>
              <p:nvPr/>
            </p:nvGrpSpPr>
            <p:grpSpPr>
              <a:xfrm>
                <a:off x="1533181" y="1900150"/>
                <a:ext cx="609600" cy="3326371"/>
                <a:chOff x="1447171" y="1883413"/>
                <a:chExt cx="609600" cy="3326371"/>
              </a:xfrm>
            </p:grpSpPr>
            <p:pic>
              <p:nvPicPr>
                <p:cNvPr id="31" name="Picture 30" descr="A person with collar shirt&#10;&#10;Description automatically generated">
                  <a:extLst>
                    <a:ext uri="{FF2B5EF4-FFF2-40B4-BE49-F238E27FC236}">
                      <a16:creationId xmlns:a16="http://schemas.microsoft.com/office/drawing/2014/main" id="{F931E846-D4E2-4F37-9B61-D80D79553E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47171" y="4428734"/>
                  <a:ext cx="609600" cy="781050"/>
                </a:xfrm>
                <a:prstGeom prst="rect">
                  <a:avLst/>
                </a:prstGeom>
              </p:spPr>
            </p:pic>
            <p:pic>
              <p:nvPicPr>
                <p:cNvPr id="33" name="Picture 32" descr="A person wearing glasses and smiling at the camera&#10;&#10;Description automatically generated">
                  <a:extLst>
                    <a:ext uri="{FF2B5EF4-FFF2-40B4-BE49-F238E27FC236}">
                      <a16:creationId xmlns:a16="http://schemas.microsoft.com/office/drawing/2014/main" id="{8F668DF8-0FDA-4058-A0D2-503CD55DAD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47171" y="3580293"/>
                  <a:ext cx="609600" cy="781050"/>
                </a:xfrm>
                <a:prstGeom prst="rect">
                  <a:avLst/>
                </a:prstGeom>
              </p:spPr>
            </p:pic>
            <p:pic>
              <p:nvPicPr>
                <p:cNvPr id="35" name="Picture 34" descr="A close up of a mans face&#10;&#10;Description automatically generated">
                  <a:extLst>
                    <a:ext uri="{FF2B5EF4-FFF2-40B4-BE49-F238E27FC236}">
                      <a16:creationId xmlns:a16="http://schemas.microsoft.com/office/drawing/2014/main" id="{6368A595-1DC1-4AE9-B5E7-E4624400E3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47171" y="2731853"/>
                  <a:ext cx="609600" cy="781050"/>
                </a:xfrm>
                <a:prstGeom prst="rect">
                  <a:avLst/>
                </a:prstGeom>
              </p:spPr>
            </p:pic>
            <p:pic>
              <p:nvPicPr>
                <p:cNvPr id="37" name="Picture 36" descr="A person wearing glasses and smiling at the camera&#10;&#10;Description automatically generated">
                  <a:extLst>
                    <a:ext uri="{FF2B5EF4-FFF2-40B4-BE49-F238E27FC236}">
                      <a16:creationId xmlns:a16="http://schemas.microsoft.com/office/drawing/2014/main" id="{913EDA31-D2DE-49B9-A910-1CAFA3B5C7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47171" y="1883413"/>
                  <a:ext cx="609600" cy="781050"/>
                </a:xfrm>
                <a:prstGeom prst="rect">
                  <a:avLst/>
                </a:prstGeom>
              </p:spPr>
            </p:pic>
          </p:grp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D7C170D-3AA0-4DAA-A1A6-2085614C5C1F}"/>
                  </a:ext>
                </a:extLst>
              </p:cNvPr>
              <p:cNvSpPr/>
              <p:nvPr/>
            </p:nvSpPr>
            <p:spPr>
              <a:xfrm>
                <a:off x="1341322" y="1419329"/>
                <a:ext cx="993319" cy="4019341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Sad</a:t>
                </a:r>
              </a:p>
            </p:txBody>
          </p:sp>
        </p:grpSp>
        <p:grpSp>
          <p:nvGrpSpPr>
            <p:cNvPr id="53" name="Neutral Group">
              <a:extLst>
                <a:ext uri="{FF2B5EF4-FFF2-40B4-BE49-F238E27FC236}">
                  <a16:creationId xmlns:a16="http://schemas.microsoft.com/office/drawing/2014/main" id="{30BCC2E9-3B42-42ED-8767-79970D6E5321}"/>
                </a:ext>
              </a:extLst>
            </p:cNvPr>
            <p:cNvGrpSpPr/>
            <p:nvPr/>
          </p:nvGrpSpPr>
          <p:grpSpPr>
            <a:xfrm>
              <a:off x="732630" y="1419329"/>
              <a:ext cx="993319" cy="4019341"/>
              <a:chOff x="180870" y="1401746"/>
              <a:chExt cx="993319" cy="4019341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54A83CDD-7AC0-40E0-BFE0-009B6CC0FCC9}"/>
                  </a:ext>
                </a:extLst>
              </p:cNvPr>
              <p:cNvGrpSpPr/>
              <p:nvPr/>
            </p:nvGrpSpPr>
            <p:grpSpPr>
              <a:xfrm>
                <a:off x="372729" y="1883413"/>
                <a:ext cx="609600" cy="3326371"/>
                <a:chOff x="382257" y="1883413"/>
                <a:chExt cx="609600" cy="3326371"/>
              </a:xfrm>
            </p:grpSpPr>
            <p:pic>
              <p:nvPicPr>
                <p:cNvPr id="19" name="Picture 18" descr="A close up of a person&#10;&#10;Description automatically generated">
                  <a:extLst>
                    <a:ext uri="{FF2B5EF4-FFF2-40B4-BE49-F238E27FC236}">
                      <a16:creationId xmlns:a16="http://schemas.microsoft.com/office/drawing/2014/main" id="{33160047-C55F-4EFF-84B2-2C27F911CA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2257" y="4428734"/>
                  <a:ext cx="609600" cy="781050"/>
                </a:xfrm>
                <a:prstGeom prst="rect">
                  <a:avLst/>
                </a:prstGeom>
              </p:spPr>
            </p:pic>
            <p:pic>
              <p:nvPicPr>
                <p:cNvPr id="21" name="Picture 20" descr="A person looking at the camera&#10;&#10;Description automatically generated">
                  <a:extLst>
                    <a:ext uri="{FF2B5EF4-FFF2-40B4-BE49-F238E27FC236}">
                      <a16:creationId xmlns:a16="http://schemas.microsoft.com/office/drawing/2014/main" id="{A8ECEF2F-20DE-4AB6-A3C7-004687AE65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2257" y="3580293"/>
                  <a:ext cx="609600" cy="781050"/>
                </a:xfrm>
                <a:prstGeom prst="rect">
                  <a:avLst/>
                </a:prstGeom>
              </p:spPr>
            </p:pic>
            <p:pic>
              <p:nvPicPr>
                <p:cNvPr id="23" name="Picture 22" descr="A person looking at the camera&#10;&#10;Description automatically generated">
                  <a:extLst>
                    <a:ext uri="{FF2B5EF4-FFF2-40B4-BE49-F238E27FC236}">
                      <a16:creationId xmlns:a16="http://schemas.microsoft.com/office/drawing/2014/main" id="{C18F1966-C78A-4737-82AF-274CE77AB1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2257" y="2731853"/>
                  <a:ext cx="609600" cy="781050"/>
                </a:xfrm>
                <a:prstGeom prst="rect">
                  <a:avLst/>
                </a:prstGeom>
              </p:spPr>
            </p:pic>
            <p:pic>
              <p:nvPicPr>
                <p:cNvPr id="25" name="Picture 24" descr="A close up of a person&#10;&#10;Description automatically generated">
                  <a:extLst>
                    <a:ext uri="{FF2B5EF4-FFF2-40B4-BE49-F238E27FC236}">
                      <a16:creationId xmlns:a16="http://schemas.microsoft.com/office/drawing/2014/main" id="{2479C301-0A2D-432A-87BC-F1459864EA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2257" y="1883413"/>
                  <a:ext cx="609600" cy="781050"/>
                </a:xfrm>
                <a:prstGeom prst="rect">
                  <a:avLst/>
                </a:prstGeom>
              </p:spPr>
            </p:pic>
          </p:grp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06498622-6D47-413F-9F15-EB5625605CB8}"/>
                  </a:ext>
                </a:extLst>
              </p:cNvPr>
              <p:cNvSpPr/>
              <p:nvPr/>
            </p:nvSpPr>
            <p:spPr>
              <a:xfrm>
                <a:off x="180870" y="1401746"/>
                <a:ext cx="993319" cy="4019341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Neutral</a:t>
                </a:r>
              </a:p>
            </p:txBody>
          </p:sp>
        </p:grpSp>
      </p:grpSp>
      <p:grpSp>
        <p:nvGrpSpPr>
          <p:cNvPr id="75" name="Queries">
            <a:extLst>
              <a:ext uri="{FF2B5EF4-FFF2-40B4-BE49-F238E27FC236}">
                <a16:creationId xmlns:a16="http://schemas.microsoft.com/office/drawing/2014/main" id="{BF2DF520-30FD-43FE-9355-4C18F44A2AFC}"/>
              </a:ext>
            </a:extLst>
          </p:cNvPr>
          <p:cNvGrpSpPr/>
          <p:nvPr/>
        </p:nvGrpSpPr>
        <p:grpSpPr>
          <a:xfrm>
            <a:off x="5853488" y="894266"/>
            <a:ext cx="2072594" cy="4394885"/>
            <a:chOff x="5377794" y="831636"/>
            <a:chExt cx="2072594" cy="4394885"/>
          </a:xfrm>
        </p:grpSpPr>
        <p:pic>
          <p:nvPicPr>
            <p:cNvPr id="17" name="Picture 16" descr="A person wearing glasses posing for the camera&#10;&#10;Description automatically generated">
              <a:extLst>
                <a:ext uri="{FF2B5EF4-FFF2-40B4-BE49-F238E27FC236}">
                  <a16:creationId xmlns:a16="http://schemas.microsoft.com/office/drawing/2014/main" id="{75E62814-0C9E-45EB-AE55-1D840A71D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5614" y="1900150"/>
              <a:ext cx="609600" cy="781050"/>
            </a:xfrm>
            <a:prstGeom prst="rect">
              <a:avLst/>
            </a:prstGeom>
          </p:spPr>
        </p:pic>
        <p:pic>
          <p:nvPicPr>
            <p:cNvPr id="29" name="Picture 28" descr="A person wearing glasses posing for the camera&#10;&#10;Description automatically generated">
              <a:extLst>
                <a:ext uri="{FF2B5EF4-FFF2-40B4-BE49-F238E27FC236}">
                  <a16:creationId xmlns:a16="http://schemas.microsoft.com/office/drawing/2014/main" id="{9E0DD5DD-34C8-48BB-86DC-C3120001F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5614" y="3172810"/>
              <a:ext cx="609600" cy="781050"/>
            </a:xfrm>
            <a:prstGeom prst="rect">
              <a:avLst/>
            </a:prstGeom>
          </p:spPr>
        </p:pic>
        <p:pic>
          <p:nvPicPr>
            <p:cNvPr id="39" name="Picture 38" descr="A person wearing glasses and smiling at the camera&#10;&#10;Description automatically generated">
              <a:extLst>
                <a:ext uri="{FF2B5EF4-FFF2-40B4-BE49-F238E27FC236}">
                  <a16:creationId xmlns:a16="http://schemas.microsoft.com/office/drawing/2014/main" id="{73F95A8A-8062-4B3C-BC10-1C1A8346D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5614" y="4445471"/>
              <a:ext cx="609600" cy="781050"/>
            </a:xfrm>
            <a:prstGeom prst="rect">
              <a:avLst/>
            </a:prstGeom>
          </p:spPr>
        </p:pic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B09DED3-E614-46B2-9CF4-1560BFEAAE9D}"/>
                </a:ext>
              </a:extLst>
            </p:cNvPr>
            <p:cNvSpPr/>
            <p:nvPr/>
          </p:nvSpPr>
          <p:spPr>
            <a:xfrm>
              <a:off x="5377794" y="831636"/>
              <a:ext cx="134524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800" b="1" u="sng" dirty="0"/>
                <a:t>Queries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0DCE3EE4-BD58-4213-8B2D-924351885E1D}"/>
                </a:ext>
              </a:extLst>
            </p:cNvPr>
            <p:cNvSpPr/>
            <p:nvPr/>
          </p:nvSpPr>
          <p:spPr>
            <a:xfrm>
              <a:off x="6547833" y="2106009"/>
              <a:ext cx="9025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/>
                <a:t>Neutral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68B4D7B-2C4C-460D-82A7-E0C4A3218F5B}"/>
                </a:ext>
              </a:extLst>
            </p:cNvPr>
            <p:cNvSpPr/>
            <p:nvPr/>
          </p:nvSpPr>
          <p:spPr>
            <a:xfrm>
              <a:off x="6547833" y="3344974"/>
              <a:ext cx="5309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Sad</a:t>
              </a:r>
              <a:endParaRPr lang="en-US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3B42E47-69AA-4DEC-BE7C-4D020F518779}"/>
                </a:ext>
              </a:extLst>
            </p:cNvPr>
            <p:cNvSpPr/>
            <p:nvPr/>
          </p:nvSpPr>
          <p:spPr>
            <a:xfrm>
              <a:off x="6547833" y="4651330"/>
              <a:ext cx="7990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/>
                <a:t>Happy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243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A0612-EDA2-4B73-A718-E5ED308FF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Segmentation (Data)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273DE3-6A91-4A27-AAE2-21E2827C4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843" y="556180"/>
            <a:ext cx="4874314" cy="532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795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A0612-EDA2-4B73-A718-E5ED308FF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Segmentation (K=15, </a:t>
            </a:r>
            <a:r>
              <a:rPr lang="en-US" dirty="0" err="1"/>
              <a:t>Kmeans</a:t>
            </a:r>
            <a:r>
              <a:rPr lang="en-US" dirty="0"/>
              <a:t> Clustering)</a:t>
            </a:r>
          </a:p>
        </p:txBody>
      </p:sp>
      <p:pic>
        <p:nvPicPr>
          <p:cNvPr id="7" name="Black" descr="A close up of a mans face&#10;&#10;Description automatically generated">
            <a:extLst>
              <a:ext uri="{FF2B5EF4-FFF2-40B4-BE49-F238E27FC236}">
                <a16:creationId xmlns:a16="http://schemas.microsoft.com/office/drawing/2014/main" id="{303CC932-1EBC-41BF-A90E-B10960ACE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3978"/>
            <a:ext cx="4310743" cy="4310743"/>
          </a:xfrm>
          <a:prstGeom prst="rect">
            <a:avLst/>
          </a:prstGeom>
        </p:spPr>
      </p:pic>
      <p:pic>
        <p:nvPicPr>
          <p:cNvPr id="9" name="Color">
            <a:extLst>
              <a:ext uri="{FF2B5EF4-FFF2-40B4-BE49-F238E27FC236}">
                <a16:creationId xmlns:a16="http://schemas.microsoft.com/office/drawing/2014/main" id="{2DDF4F75-6C97-444A-8760-5279A50DE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257" y="1183977"/>
            <a:ext cx="4310743" cy="43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5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CDD791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Machine Learning versus Other Things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C605688-E1D2-4F95-9FA8-502056C41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98" y="581942"/>
            <a:ext cx="8364437" cy="26215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3D45726-F408-47A2-BCC9-4A6296593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97" y="3429000"/>
            <a:ext cx="8364437" cy="26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9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A8E9-93C8-4E3A-9904-C4BD31D57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machine learning (versus other things)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E8CAAA-B877-451D-87EB-0756B941C68C}"/>
              </a:ext>
            </a:extLst>
          </p:cNvPr>
          <p:cNvSpPr txBox="1"/>
          <p:nvPr/>
        </p:nvSpPr>
        <p:spPr>
          <a:xfrm>
            <a:off x="368133" y="1211398"/>
            <a:ext cx="840773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When traditional engineering or scientific methodology is not applicable or is impractical. E.g. when a physics-based model is unavailable, or is too complex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When a large amount of data can be collected with reasonable effort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When a black box solution is acceptable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When the system being learned is stationary for a sufficiently long period of time</a:t>
            </a:r>
          </a:p>
        </p:txBody>
      </p:sp>
    </p:spTree>
    <p:extLst>
      <p:ext uri="{BB962C8B-B14F-4D97-AF65-F5344CB8AC3E}">
        <p14:creationId xmlns:p14="http://schemas.microsoft.com/office/powerpoint/2010/main" val="160230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E4841-DEAC-442E-AE76-EAD428797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… Reinforcement Learning</a:t>
            </a:r>
          </a:p>
        </p:txBody>
      </p:sp>
      <p:sp>
        <p:nvSpPr>
          <p:cNvPr id="20" name="Agent">
            <a:extLst>
              <a:ext uri="{FF2B5EF4-FFF2-40B4-BE49-F238E27FC236}">
                <a16:creationId xmlns:a16="http://schemas.microsoft.com/office/drawing/2014/main" id="{47882BC7-5EC7-44CC-94E8-7A7D9E8FD879}"/>
              </a:ext>
            </a:extLst>
          </p:cNvPr>
          <p:cNvSpPr/>
          <p:nvPr/>
        </p:nvSpPr>
        <p:spPr>
          <a:xfrm>
            <a:off x="3357689" y="2322708"/>
            <a:ext cx="2247755" cy="2247755"/>
          </a:xfrm>
          <a:prstGeom prst="ellipse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Agent</a:t>
            </a:r>
          </a:p>
        </p:txBody>
      </p:sp>
      <p:grpSp>
        <p:nvGrpSpPr>
          <p:cNvPr id="46" name="Environment">
            <a:extLst>
              <a:ext uri="{FF2B5EF4-FFF2-40B4-BE49-F238E27FC236}">
                <a16:creationId xmlns:a16="http://schemas.microsoft.com/office/drawing/2014/main" id="{3F03F121-CFA0-42B0-BBCB-046803F66769}"/>
              </a:ext>
            </a:extLst>
          </p:cNvPr>
          <p:cNvGrpSpPr/>
          <p:nvPr/>
        </p:nvGrpSpPr>
        <p:grpSpPr>
          <a:xfrm>
            <a:off x="1768511" y="733530"/>
            <a:ext cx="5426110" cy="5426110"/>
            <a:chOff x="1768511" y="733530"/>
            <a:chExt cx="5426110" cy="5426110"/>
          </a:xfrm>
        </p:grpSpPr>
        <p:sp>
          <p:nvSpPr>
            <p:cNvPr id="43" name="Donut">
              <a:extLst>
                <a:ext uri="{FF2B5EF4-FFF2-40B4-BE49-F238E27FC236}">
                  <a16:creationId xmlns:a16="http://schemas.microsoft.com/office/drawing/2014/main" id="{F62258AD-3FFA-4E18-A9C5-FF2D046FD1EE}"/>
                </a:ext>
              </a:extLst>
            </p:cNvPr>
            <p:cNvSpPr/>
            <p:nvPr/>
          </p:nvSpPr>
          <p:spPr>
            <a:xfrm>
              <a:off x="1768511" y="733530"/>
              <a:ext cx="5426110" cy="5426110"/>
            </a:xfrm>
            <a:custGeom>
              <a:avLst/>
              <a:gdLst>
                <a:gd name="connsiteX0" fmla="*/ 2713055 w 5426110"/>
                <a:gd name="connsiteY0" fmla="*/ 1145353 h 5426110"/>
                <a:gd name="connsiteX1" fmla="*/ 1145353 w 5426110"/>
                <a:gd name="connsiteY1" fmla="*/ 2713055 h 5426110"/>
                <a:gd name="connsiteX2" fmla="*/ 2713055 w 5426110"/>
                <a:gd name="connsiteY2" fmla="*/ 4280757 h 5426110"/>
                <a:gd name="connsiteX3" fmla="*/ 4280757 w 5426110"/>
                <a:gd name="connsiteY3" fmla="*/ 2713055 h 5426110"/>
                <a:gd name="connsiteX4" fmla="*/ 2713055 w 5426110"/>
                <a:gd name="connsiteY4" fmla="*/ 1145353 h 5426110"/>
                <a:gd name="connsiteX5" fmla="*/ 2713055 w 5426110"/>
                <a:gd name="connsiteY5" fmla="*/ 0 h 5426110"/>
                <a:gd name="connsiteX6" fmla="*/ 5426110 w 5426110"/>
                <a:gd name="connsiteY6" fmla="*/ 2713055 h 5426110"/>
                <a:gd name="connsiteX7" fmla="*/ 2713055 w 5426110"/>
                <a:gd name="connsiteY7" fmla="*/ 5426110 h 5426110"/>
                <a:gd name="connsiteX8" fmla="*/ 0 w 5426110"/>
                <a:gd name="connsiteY8" fmla="*/ 2713055 h 5426110"/>
                <a:gd name="connsiteX9" fmla="*/ 2713055 w 5426110"/>
                <a:gd name="connsiteY9" fmla="*/ 0 h 5426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26110" h="5426110">
                  <a:moveTo>
                    <a:pt x="2713055" y="1145353"/>
                  </a:moveTo>
                  <a:cubicBezTo>
                    <a:pt x="1847237" y="1145353"/>
                    <a:pt x="1145353" y="1847237"/>
                    <a:pt x="1145353" y="2713055"/>
                  </a:cubicBezTo>
                  <a:cubicBezTo>
                    <a:pt x="1145353" y="3578873"/>
                    <a:pt x="1847237" y="4280757"/>
                    <a:pt x="2713055" y="4280757"/>
                  </a:cubicBezTo>
                  <a:cubicBezTo>
                    <a:pt x="3578873" y="4280757"/>
                    <a:pt x="4280757" y="3578873"/>
                    <a:pt x="4280757" y="2713055"/>
                  </a:cubicBezTo>
                  <a:cubicBezTo>
                    <a:pt x="4280757" y="1847237"/>
                    <a:pt x="3578873" y="1145353"/>
                    <a:pt x="2713055" y="1145353"/>
                  </a:cubicBezTo>
                  <a:close/>
                  <a:moveTo>
                    <a:pt x="2713055" y="0"/>
                  </a:moveTo>
                  <a:cubicBezTo>
                    <a:pt x="4211434" y="0"/>
                    <a:pt x="5426110" y="1214676"/>
                    <a:pt x="5426110" y="2713055"/>
                  </a:cubicBezTo>
                  <a:cubicBezTo>
                    <a:pt x="5426110" y="4211434"/>
                    <a:pt x="4211434" y="5426110"/>
                    <a:pt x="2713055" y="5426110"/>
                  </a:cubicBezTo>
                  <a:cubicBezTo>
                    <a:pt x="1214676" y="5426110"/>
                    <a:pt x="0" y="4211434"/>
                    <a:pt x="0" y="2713055"/>
                  </a:cubicBezTo>
                  <a:cubicBezTo>
                    <a:pt x="0" y="1214676"/>
                    <a:pt x="1214676" y="0"/>
                    <a:pt x="2713055" y="0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15A4DB3-9489-4D72-AB60-F9E672BC362B}"/>
                </a:ext>
              </a:extLst>
            </p:cNvPr>
            <p:cNvSpPr/>
            <p:nvPr/>
          </p:nvSpPr>
          <p:spPr>
            <a:xfrm>
              <a:off x="3787340" y="1065727"/>
              <a:ext cx="13884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Environment</a:t>
              </a:r>
            </a:p>
          </p:txBody>
        </p:sp>
      </p:grpSp>
      <p:grpSp>
        <p:nvGrpSpPr>
          <p:cNvPr id="52" name="Action">
            <a:extLst>
              <a:ext uri="{FF2B5EF4-FFF2-40B4-BE49-F238E27FC236}">
                <a16:creationId xmlns:a16="http://schemas.microsoft.com/office/drawing/2014/main" id="{E4BCF4DB-41BE-4471-9878-D871297CB63B}"/>
              </a:ext>
            </a:extLst>
          </p:cNvPr>
          <p:cNvGrpSpPr/>
          <p:nvPr/>
        </p:nvGrpSpPr>
        <p:grpSpPr>
          <a:xfrm>
            <a:off x="3148277" y="2217969"/>
            <a:ext cx="2701668" cy="2417475"/>
            <a:chOff x="3148277" y="2217969"/>
            <a:chExt cx="2701668" cy="2417475"/>
          </a:xfrm>
        </p:grpSpPr>
        <p:grpSp>
          <p:nvGrpSpPr>
            <p:cNvPr id="45" name="Action_Arrows">
              <a:extLst>
                <a:ext uri="{FF2B5EF4-FFF2-40B4-BE49-F238E27FC236}">
                  <a16:creationId xmlns:a16="http://schemas.microsoft.com/office/drawing/2014/main" id="{B78B3E36-586F-4A87-9AF4-580DC594F51D}"/>
                </a:ext>
              </a:extLst>
            </p:cNvPr>
            <p:cNvGrpSpPr/>
            <p:nvPr/>
          </p:nvGrpSpPr>
          <p:grpSpPr>
            <a:xfrm>
              <a:off x="3373033" y="2338052"/>
              <a:ext cx="2247755" cy="2232411"/>
              <a:chOff x="3373033" y="2338052"/>
              <a:chExt cx="2247755" cy="2232411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C5B67365-DD3F-44C6-96EA-672053D8FA3C}"/>
                  </a:ext>
                </a:extLst>
              </p:cNvPr>
              <p:cNvCxnSpPr>
                <a:stCxn id="20" idx="1"/>
              </p:cNvCxnSpPr>
              <p:nvPr/>
            </p:nvCxnSpPr>
            <p:spPr>
              <a:xfrm flipH="1" flipV="1">
                <a:off x="3373033" y="2338052"/>
                <a:ext cx="313832" cy="313832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FD7C2A5C-6F8A-49A7-9687-4A384E483BDB}"/>
                  </a:ext>
                </a:extLst>
              </p:cNvPr>
              <p:cNvCxnSpPr>
                <a:stCxn id="20" idx="7"/>
              </p:cNvCxnSpPr>
              <p:nvPr/>
            </p:nvCxnSpPr>
            <p:spPr>
              <a:xfrm flipV="1">
                <a:off x="5276268" y="2338052"/>
                <a:ext cx="313831" cy="313832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2CA6AE2C-FE80-417E-83BD-DF9FB227A0EA}"/>
                  </a:ext>
                </a:extLst>
              </p:cNvPr>
              <p:cNvCxnSpPr>
                <a:stCxn id="20" idx="5"/>
              </p:cNvCxnSpPr>
              <p:nvPr/>
            </p:nvCxnSpPr>
            <p:spPr>
              <a:xfrm>
                <a:off x="5276268" y="4241287"/>
                <a:ext cx="344520" cy="32917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96EEFE16-9B41-456C-BC61-51F89CA1A1A6}"/>
                  </a:ext>
                </a:extLst>
              </p:cNvPr>
              <p:cNvCxnSpPr>
                <a:stCxn id="20" idx="3"/>
              </p:cNvCxnSpPr>
              <p:nvPr/>
            </p:nvCxnSpPr>
            <p:spPr>
              <a:xfrm flipH="1">
                <a:off x="3373033" y="4241287"/>
                <a:ext cx="313832" cy="31383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Action_Text">
              <a:extLst>
                <a:ext uri="{FF2B5EF4-FFF2-40B4-BE49-F238E27FC236}">
                  <a16:creationId xmlns:a16="http://schemas.microsoft.com/office/drawing/2014/main" id="{10190A2D-A8AE-452F-B7B1-43F7B00E10F3}"/>
                </a:ext>
              </a:extLst>
            </p:cNvPr>
            <p:cNvGrpSpPr/>
            <p:nvPr/>
          </p:nvGrpSpPr>
          <p:grpSpPr>
            <a:xfrm>
              <a:off x="3148277" y="2217969"/>
              <a:ext cx="2701668" cy="2417475"/>
              <a:chOff x="3148277" y="2217969"/>
              <a:chExt cx="2701668" cy="2417475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8AC4E65-1BF3-413A-8EA5-89499A39824E}"/>
                  </a:ext>
                </a:extLst>
              </p:cNvPr>
              <p:cNvSpPr/>
              <p:nvPr/>
            </p:nvSpPr>
            <p:spPr>
              <a:xfrm>
                <a:off x="3455540" y="2217969"/>
                <a:ext cx="519693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 dirty="0"/>
                  <a:t>Action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57F6321-47C8-4ED0-A9F6-7D40FBC1CC1E}"/>
                  </a:ext>
                </a:extLst>
              </p:cNvPr>
              <p:cNvSpPr/>
              <p:nvPr/>
            </p:nvSpPr>
            <p:spPr>
              <a:xfrm>
                <a:off x="5330252" y="2528728"/>
                <a:ext cx="519693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 dirty="0"/>
                  <a:t>Action</a:t>
                </a: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CDA28CF5-BE4F-4206-936B-B6D5206D2104}"/>
                  </a:ext>
                </a:extLst>
              </p:cNvPr>
              <p:cNvSpPr/>
              <p:nvPr/>
            </p:nvSpPr>
            <p:spPr>
              <a:xfrm>
                <a:off x="4992662" y="4389223"/>
                <a:ext cx="519693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 dirty="0"/>
                  <a:t>Action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4491F3A2-ED0D-4538-80D4-A84E560739DD}"/>
                  </a:ext>
                </a:extLst>
              </p:cNvPr>
              <p:cNvSpPr/>
              <p:nvPr/>
            </p:nvSpPr>
            <p:spPr>
              <a:xfrm>
                <a:off x="3148277" y="4142077"/>
                <a:ext cx="519693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 dirty="0"/>
                  <a:t>Action</a:t>
                </a:r>
              </a:p>
            </p:txBody>
          </p:sp>
        </p:grpSp>
      </p:grpSp>
      <p:grpSp>
        <p:nvGrpSpPr>
          <p:cNvPr id="58" name="State">
            <a:extLst>
              <a:ext uri="{FF2B5EF4-FFF2-40B4-BE49-F238E27FC236}">
                <a16:creationId xmlns:a16="http://schemas.microsoft.com/office/drawing/2014/main" id="{A9FFE2D8-83BC-4BAC-A2EB-4D9DFE3FDF76}"/>
              </a:ext>
            </a:extLst>
          </p:cNvPr>
          <p:cNvGrpSpPr/>
          <p:nvPr/>
        </p:nvGrpSpPr>
        <p:grpSpPr>
          <a:xfrm>
            <a:off x="2895967" y="1878883"/>
            <a:ext cx="3163584" cy="3135404"/>
            <a:chOff x="2895967" y="1878883"/>
            <a:chExt cx="3163584" cy="3135404"/>
          </a:xfrm>
        </p:grpSpPr>
        <p:grpSp>
          <p:nvGrpSpPr>
            <p:cNvPr id="37" name="State_Arrows">
              <a:extLst>
                <a:ext uri="{FF2B5EF4-FFF2-40B4-BE49-F238E27FC236}">
                  <a16:creationId xmlns:a16="http://schemas.microsoft.com/office/drawing/2014/main" id="{C6172FFC-E562-4165-BBC0-C1707DAE7D34}"/>
                </a:ext>
              </a:extLst>
            </p:cNvPr>
            <p:cNvGrpSpPr/>
            <p:nvPr/>
          </p:nvGrpSpPr>
          <p:grpSpPr>
            <a:xfrm>
              <a:off x="2913864" y="1878883"/>
              <a:ext cx="3135404" cy="3135404"/>
              <a:chOff x="2913864" y="1878883"/>
              <a:chExt cx="3135404" cy="3135404"/>
            </a:xfrm>
          </p:grpSpPr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D0520F0F-8A0A-415C-8619-4EFB95E461E8}"/>
                  </a:ext>
                </a:extLst>
              </p:cNvPr>
              <p:cNvCxnSpPr>
                <a:endCxn id="20" idx="0"/>
              </p:cNvCxnSpPr>
              <p:nvPr/>
            </p:nvCxnSpPr>
            <p:spPr>
              <a:xfrm>
                <a:off x="4481566" y="1878883"/>
                <a:ext cx="1" cy="44382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30D4BC01-594F-49AC-BF88-C2054FE04729}"/>
                  </a:ext>
                </a:extLst>
              </p:cNvPr>
              <p:cNvCxnSpPr>
                <a:endCxn id="20" idx="2"/>
              </p:cNvCxnSpPr>
              <p:nvPr/>
            </p:nvCxnSpPr>
            <p:spPr>
              <a:xfrm>
                <a:off x="2913864" y="3446585"/>
                <a:ext cx="443825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194D6B7-FF2B-4AFE-A384-DA16DAE27729}"/>
                  </a:ext>
                </a:extLst>
              </p:cNvPr>
              <p:cNvCxnSpPr>
                <a:endCxn id="20" idx="4"/>
              </p:cNvCxnSpPr>
              <p:nvPr/>
            </p:nvCxnSpPr>
            <p:spPr>
              <a:xfrm flipV="1">
                <a:off x="4481566" y="4570463"/>
                <a:ext cx="1" cy="44382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D2E85455-39C4-4A6E-B07E-EE996B09DCA8}"/>
                  </a:ext>
                </a:extLst>
              </p:cNvPr>
              <p:cNvCxnSpPr>
                <a:endCxn id="20" idx="6"/>
              </p:cNvCxnSpPr>
              <p:nvPr/>
            </p:nvCxnSpPr>
            <p:spPr>
              <a:xfrm flipH="1">
                <a:off x="5605444" y="3446585"/>
                <a:ext cx="443824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State_Text">
              <a:extLst>
                <a:ext uri="{FF2B5EF4-FFF2-40B4-BE49-F238E27FC236}">
                  <a16:creationId xmlns:a16="http://schemas.microsoft.com/office/drawing/2014/main" id="{D431E451-9C5E-4A3D-9A55-104910A082B8}"/>
                </a:ext>
              </a:extLst>
            </p:cNvPr>
            <p:cNvGrpSpPr/>
            <p:nvPr/>
          </p:nvGrpSpPr>
          <p:grpSpPr>
            <a:xfrm>
              <a:off x="2895967" y="1969150"/>
              <a:ext cx="3163584" cy="2946335"/>
              <a:chOff x="2895967" y="1969150"/>
              <a:chExt cx="3163584" cy="2946335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41E3256-3B9B-4052-9493-92DD24299DD2}"/>
                  </a:ext>
                </a:extLst>
              </p:cNvPr>
              <p:cNvSpPr/>
              <p:nvPr/>
            </p:nvSpPr>
            <p:spPr>
              <a:xfrm>
                <a:off x="4512049" y="1969150"/>
                <a:ext cx="47961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50" dirty="0"/>
                  <a:t>State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C53F5A6-4A59-4498-9CD3-AAAD88E3EC54}"/>
                  </a:ext>
                </a:extLst>
              </p:cNvPr>
              <p:cNvSpPr/>
              <p:nvPr/>
            </p:nvSpPr>
            <p:spPr>
              <a:xfrm>
                <a:off x="5579933" y="3468761"/>
                <a:ext cx="47961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50" dirty="0"/>
                  <a:t>State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9D89CAB-D99A-46F8-A433-DB0710C1FD60}"/>
                  </a:ext>
                </a:extLst>
              </p:cNvPr>
              <p:cNvSpPr/>
              <p:nvPr/>
            </p:nvSpPr>
            <p:spPr>
              <a:xfrm>
                <a:off x="4041779" y="4653875"/>
                <a:ext cx="47961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50" dirty="0"/>
                  <a:t>State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9DCDBAB-8572-4495-881C-88A8ED9F534A}"/>
                  </a:ext>
                </a:extLst>
              </p:cNvPr>
              <p:cNvSpPr/>
              <p:nvPr/>
            </p:nvSpPr>
            <p:spPr>
              <a:xfrm>
                <a:off x="2895967" y="3176769"/>
                <a:ext cx="47961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50" dirty="0"/>
                  <a:t>State</a:t>
                </a:r>
              </a:p>
            </p:txBody>
          </p:sp>
        </p:grpSp>
      </p:grpSp>
      <p:grpSp>
        <p:nvGrpSpPr>
          <p:cNvPr id="64" name="Reward">
            <a:extLst>
              <a:ext uri="{FF2B5EF4-FFF2-40B4-BE49-F238E27FC236}">
                <a16:creationId xmlns:a16="http://schemas.microsoft.com/office/drawing/2014/main" id="{4E9738A8-74B6-415A-A24E-DDBB1FEEBA67}"/>
              </a:ext>
            </a:extLst>
          </p:cNvPr>
          <p:cNvGrpSpPr/>
          <p:nvPr/>
        </p:nvGrpSpPr>
        <p:grpSpPr>
          <a:xfrm>
            <a:off x="2895853" y="1878883"/>
            <a:ext cx="3191523" cy="3135404"/>
            <a:chOff x="2895853" y="1878883"/>
            <a:chExt cx="3191523" cy="3135404"/>
          </a:xfrm>
        </p:grpSpPr>
        <p:grpSp>
          <p:nvGrpSpPr>
            <p:cNvPr id="38" name="Reward_Arrows">
              <a:extLst>
                <a:ext uri="{FF2B5EF4-FFF2-40B4-BE49-F238E27FC236}">
                  <a16:creationId xmlns:a16="http://schemas.microsoft.com/office/drawing/2014/main" id="{DB3D6290-E246-46E5-AE21-2EF545A99652}"/>
                </a:ext>
              </a:extLst>
            </p:cNvPr>
            <p:cNvGrpSpPr/>
            <p:nvPr/>
          </p:nvGrpSpPr>
          <p:grpSpPr>
            <a:xfrm rot="21261717">
              <a:off x="2913864" y="1878883"/>
              <a:ext cx="3135404" cy="3135404"/>
              <a:chOff x="2913864" y="1878883"/>
              <a:chExt cx="3135404" cy="3135404"/>
            </a:xfrm>
          </p:grpSpPr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CE1027E6-47DB-4CE2-A4DF-849E864A2F11}"/>
                  </a:ext>
                </a:extLst>
              </p:cNvPr>
              <p:cNvCxnSpPr/>
              <p:nvPr/>
            </p:nvCxnSpPr>
            <p:spPr>
              <a:xfrm>
                <a:off x="4481566" y="1878883"/>
                <a:ext cx="1" cy="443825"/>
              </a:xfrm>
              <a:prstGeom prst="straightConnector1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781EEFA6-45EA-49FA-836A-0C8ED6986ED1}"/>
                  </a:ext>
                </a:extLst>
              </p:cNvPr>
              <p:cNvCxnSpPr/>
              <p:nvPr/>
            </p:nvCxnSpPr>
            <p:spPr>
              <a:xfrm>
                <a:off x="2913864" y="3446585"/>
                <a:ext cx="443825" cy="1"/>
              </a:xfrm>
              <a:prstGeom prst="straightConnector1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FDD5F9AD-0530-435E-9FB9-57CE61078EA8}"/>
                  </a:ext>
                </a:extLst>
              </p:cNvPr>
              <p:cNvCxnSpPr/>
              <p:nvPr/>
            </p:nvCxnSpPr>
            <p:spPr>
              <a:xfrm flipV="1">
                <a:off x="4481566" y="4570463"/>
                <a:ext cx="1" cy="443824"/>
              </a:xfrm>
              <a:prstGeom prst="straightConnector1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1F3207AD-0D9A-4551-971E-D899E9A17909}"/>
                  </a:ext>
                </a:extLst>
              </p:cNvPr>
              <p:cNvCxnSpPr/>
              <p:nvPr/>
            </p:nvCxnSpPr>
            <p:spPr>
              <a:xfrm flipH="1">
                <a:off x="5605444" y="3446585"/>
                <a:ext cx="443824" cy="1"/>
              </a:xfrm>
              <a:prstGeom prst="straightConnector1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Reward_Text">
              <a:extLst>
                <a:ext uri="{FF2B5EF4-FFF2-40B4-BE49-F238E27FC236}">
                  <a16:creationId xmlns:a16="http://schemas.microsoft.com/office/drawing/2014/main" id="{5C858623-770B-4346-86C2-8F48C0463B3E}"/>
                </a:ext>
              </a:extLst>
            </p:cNvPr>
            <p:cNvGrpSpPr/>
            <p:nvPr/>
          </p:nvGrpSpPr>
          <p:grpSpPr>
            <a:xfrm>
              <a:off x="2895853" y="1981614"/>
              <a:ext cx="3191523" cy="2897949"/>
              <a:chOff x="2895853" y="1981614"/>
              <a:chExt cx="3191523" cy="2897949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FE77D237-1952-4168-8C7B-F70EDB9AFB67}"/>
                  </a:ext>
                </a:extLst>
              </p:cNvPr>
              <p:cNvSpPr/>
              <p:nvPr/>
            </p:nvSpPr>
            <p:spPr>
              <a:xfrm>
                <a:off x="3781978" y="1981614"/>
                <a:ext cx="582211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 dirty="0"/>
                  <a:t>Reward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E60027C-121A-44D4-B5AB-6ACFA912A39D}"/>
                  </a:ext>
                </a:extLst>
              </p:cNvPr>
              <p:cNvSpPr/>
              <p:nvPr/>
            </p:nvSpPr>
            <p:spPr>
              <a:xfrm>
                <a:off x="5505165" y="3043654"/>
                <a:ext cx="582211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 dirty="0"/>
                  <a:t>Reward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0829379-C244-4AE4-A329-01471029EC36}"/>
                  </a:ext>
                </a:extLst>
              </p:cNvPr>
              <p:cNvSpPr/>
              <p:nvPr/>
            </p:nvSpPr>
            <p:spPr>
              <a:xfrm>
                <a:off x="4596347" y="4633342"/>
                <a:ext cx="582211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 dirty="0"/>
                  <a:t>Reward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812B3557-ACB1-49C6-A262-41B53B690593}"/>
                  </a:ext>
                </a:extLst>
              </p:cNvPr>
              <p:cNvSpPr/>
              <p:nvPr/>
            </p:nvSpPr>
            <p:spPr>
              <a:xfrm>
                <a:off x="2895853" y="3570904"/>
                <a:ext cx="582211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 dirty="0"/>
                  <a:t>Reward</a:t>
                </a:r>
              </a:p>
            </p:txBody>
          </p:sp>
        </p:grp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03D133AE-5732-4F48-BAD6-B45C719357E6}"/>
              </a:ext>
            </a:extLst>
          </p:cNvPr>
          <p:cNvSpPr/>
          <p:nvPr/>
        </p:nvSpPr>
        <p:spPr>
          <a:xfrm>
            <a:off x="207990" y="4879563"/>
            <a:ext cx="1741389" cy="1169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</a:rPr>
              <a:t>Extremely important (and complex) topic with applications in robotics, logistics, trading </a:t>
            </a:r>
            <a:r>
              <a:rPr lang="en-US" sz="1400" dirty="0" err="1">
                <a:solidFill>
                  <a:schemeClr val="bg1"/>
                </a:solidFill>
                <a:latin typeface="Calibri" panose="020F0502020204030204" pitchFamily="34" charset="0"/>
              </a:rPr>
              <a:t>etc</a:t>
            </a:r>
            <a:endParaRPr lang="en-US" sz="14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9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6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68133" y="571318"/>
                <a:ext cx="8407730" cy="51212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An airport scanner records a person’s height as 67 inches. Is the person male or female?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Question: How do we go about answering such a question?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Answer: Gather a large number of 67-inch individuals from the general population.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Count the number of females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000" dirty="0"/>
                  <a:t>) and males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Posit that the queried individual is female if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/>
                  <a:t>, or male if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Refinement (Data Science):</a:t>
                </a:r>
              </a:p>
              <a:p>
                <a:pPr marL="914400" lvl="1" indent="-4572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probability of the queried individual being female is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</m:oMath>
                </a14:m>
                <a:r>
                  <a:rPr lang="en-US" sz="2000" dirty="0"/>
                  <a:t>.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probability of the queried individual being male is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Follow-up Question: Can we design a classifier to “recognize” the gender given the height, </a:t>
                </a:r>
                <a:r>
                  <a:rPr lang="en-US" sz="2000" i="1" dirty="0">
                    <a:highlight>
                      <a:srgbClr val="FFFF00"/>
                    </a:highlight>
                  </a:rPr>
                  <a:t>whatever the height might be?</a:t>
                </a:r>
                <a:r>
                  <a:rPr lang="en-US" sz="2000" dirty="0"/>
                  <a:t> How do we represent data showing the heights of males and females in a general population?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33" y="571318"/>
                <a:ext cx="8407730" cy="5121274"/>
              </a:xfrm>
              <a:prstGeom prst="rect">
                <a:avLst/>
              </a:prstGeom>
              <a:blipFill>
                <a:blip r:embed="rId2"/>
                <a:stretch>
                  <a:fillRect l="-652" t="-714" r="-1014"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CDD791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Bayesian Classifiers: An insightful (and abysmally silly) 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2551485" y="5692592"/>
            <a:ext cx="4614686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Note: This is not merely a textbook exercise. Biometric systems used in security and authentication actually use the concepts described here.</a:t>
            </a:r>
          </a:p>
        </p:txBody>
      </p:sp>
    </p:spTree>
    <p:extLst>
      <p:ext uri="{BB962C8B-B14F-4D97-AF65-F5344CB8AC3E}">
        <p14:creationId xmlns:p14="http://schemas.microsoft.com/office/powerpoint/2010/main" val="176824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DB2B9-BBCE-4371-8D45-67B5254A1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Histogram-Pair Classifier</a:t>
            </a:r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C0B50D5A-EA5D-4C54-B750-369DD29A671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67" end="19827.566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2050" y="752475"/>
            <a:ext cx="681990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8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DB2B9-BBCE-4371-8D45-67B5254A1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use of mathematical models of data distribution</a:t>
            </a:r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C0B50D5A-EA5D-4C54-B750-369DD29A671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061" end="3432.566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2050" y="752475"/>
            <a:ext cx="681990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0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5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B0B513-C96C-4A07-B0FE-4834CEE73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752475"/>
            <a:ext cx="6815919" cy="53588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ADB2B9-BBCE-4371-8D45-67B5254A1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mathematical models are described using formulas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27C8F1-83B6-4AF8-A88A-8A41DC39AA1F}"/>
              </a:ext>
            </a:extLst>
          </p:cNvPr>
          <p:cNvGrpSpPr/>
          <p:nvPr/>
        </p:nvGrpSpPr>
        <p:grpSpPr>
          <a:xfrm>
            <a:off x="569197" y="3648240"/>
            <a:ext cx="2917581" cy="808235"/>
            <a:chOff x="1097800" y="2231423"/>
            <a:chExt cx="2917581" cy="8082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3FBFC9D3-8F3D-4D56-8CCD-AB7D2ED593B3}"/>
                    </a:ext>
                  </a:extLst>
                </p:cNvPr>
                <p:cNvSpPr/>
                <p:nvPr/>
              </p:nvSpPr>
              <p:spPr>
                <a:xfrm>
                  <a:off x="1097800" y="2231423"/>
                  <a:ext cx="2627066" cy="808235"/>
                </a:xfrm>
                <a:prstGeom prst="rect">
                  <a:avLst/>
                </a:prstGeom>
                <a:solidFill>
                  <a:srgbClr val="FFECEC"/>
                </a:solidFill>
                <a:ln w="38100">
                  <a:solidFill>
                    <a:srgbClr val="FF7A7A"/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𝑁𝐹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ra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</m:t>
                                    </m:r>
                                  </m:sub>
                                </m:sSub>
                              </m:den>
                            </m:f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𝐹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𝐹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3FBFC9D3-8F3D-4D56-8CCD-AB7D2ED593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7800" y="2231423"/>
                  <a:ext cx="2627066" cy="80823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rgbClr val="FF7A7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E47304D-D914-4241-9F9E-9B93985B6BE4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3724866" y="2635541"/>
              <a:ext cx="290515" cy="0"/>
            </a:xfrm>
            <a:prstGeom prst="straightConnector1">
              <a:avLst/>
            </a:prstGeom>
            <a:ln w="38100">
              <a:solidFill>
                <a:srgbClr val="FF7A7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C61A221-6F14-4586-8AF9-826E53644346}"/>
              </a:ext>
            </a:extLst>
          </p:cNvPr>
          <p:cNvGrpSpPr/>
          <p:nvPr/>
        </p:nvGrpSpPr>
        <p:grpSpPr>
          <a:xfrm>
            <a:off x="4893547" y="3905221"/>
            <a:ext cx="3304798" cy="808235"/>
            <a:chOff x="6296356" y="3282224"/>
            <a:chExt cx="3304798" cy="8082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C7E3AC23-3D44-4E57-9622-2C387FF5399A}"/>
                    </a:ext>
                  </a:extLst>
                </p:cNvPr>
                <p:cNvSpPr/>
                <p:nvPr/>
              </p:nvSpPr>
              <p:spPr>
                <a:xfrm>
                  <a:off x="6842898" y="3282224"/>
                  <a:ext cx="2758256" cy="808235"/>
                </a:xfrm>
                <a:prstGeom prst="rect">
                  <a:avLst/>
                </a:prstGeom>
                <a:solidFill>
                  <a:srgbClr val="DEF0FF"/>
                </a:solidFill>
                <a:ln w="38100">
                  <a:solidFill>
                    <a:srgbClr val="0E0EFF"/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𝑁𝑀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ra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</m:den>
                            </m:f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𝑀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𝑀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C7E3AC23-3D44-4E57-9622-2C387FF539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2898" y="3282224"/>
                  <a:ext cx="2758256" cy="80823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rgbClr val="0E0EFF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0C05F9A-53E7-4C80-821F-E14E9E3F7D3B}"/>
                </a:ext>
              </a:extLst>
            </p:cNvPr>
            <p:cNvCxnSpPr>
              <a:cxnSpLocks/>
              <a:stCxn id="20" idx="1"/>
            </p:cNvCxnSpPr>
            <p:nvPr/>
          </p:nvCxnSpPr>
          <p:spPr>
            <a:xfrm flipH="1">
              <a:off x="6296356" y="3686342"/>
              <a:ext cx="546542" cy="0"/>
            </a:xfrm>
            <a:prstGeom prst="straightConnector1">
              <a:avLst/>
            </a:prstGeom>
            <a:ln w="38100">
              <a:solidFill>
                <a:srgbClr val="0E0E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84F132A-78D5-40EC-BDBE-A258EB56E697}"/>
              </a:ext>
            </a:extLst>
          </p:cNvPr>
          <p:cNvGrpSpPr/>
          <p:nvPr/>
        </p:nvGrpSpPr>
        <p:grpSpPr>
          <a:xfrm>
            <a:off x="5712823" y="2074437"/>
            <a:ext cx="3030583" cy="830997"/>
            <a:chOff x="5712823" y="2074437"/>
            <a:chExt cx="3030583" cy="83099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D5EFE70-BFD2-47CE-88E5-3339C290AAA3}"/>
                </a:ext>
              </a:extLst>
            </p:cNvPr>
            <p:cNvSpPr/>
            <p:nvPr/>
          </p:nvSpPr>
          <p:spPr>
            <a:xfrm>
              <a:off x="6698805" y="2074437"/>
              <a:ext cx="2044601" cy="83099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Calibri" panose="020F0502020204030204" pitchFamily="34" charset="0"/>
                </a:rPr>
                <a:t>Most classifiers work by computing such probabilities and picking the class with the highest probability.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9F291EA-5002-4593-83B6-EF1BEBD8E121}"/>
                </a:ext>
              </a:extLst>
            </p:cNvPr>
            <p:cNvGrpSpPr/>
            <p:nvPr/>
          </p:nvGrpSpPr>
          <p:grpSpPr>
            <a:xfrm>
              <a:off x="5712823" y="2304878"/>
              <a:ext cx="985982" cy="370115"/>
              <a:chOff x="5712823" y="2316480"/>
              <a:chExt cx="985982" cy="37011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FD004EDF-DD47-465B-8CD6-913E7F2A8923}"/>
                  </a:ext>
                </a:extLst>
              </p:cNvPr>
              <p:cNvCxnSpPr/>
              <p:nvPr/>
            </p:nvCxnSpPr>
            <p:spPr>
              <a:xfrm flipH="1">
                <a:off x="5712823" y="2316480"/>
                <a:ext cx="98598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E047321F-A745-466D-B6EF-4FEA594413A1}"/>
                  </a:ext>
                </a:extLst>
              </p:cNvPr>
              <p:cNvCxnSpPr/>
              <p:nvPr/>
            </p:nvCxnSpPr>
            <p:spPr>
              <a:xfrm flipH="1">
                <a:off x="5712823" y="2686595"/>
                <a:ext cx="98598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3699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DF33C2B6-7253-41AE-BAC2-CF02C07C768D}"/>
              </a:ext>
            </a:extLst>
          </p:cNvPr>
          <p:cNvSpPr/>
          <p:nvPr/>
        </p:nvSpPr>
        <p:spPr>
          <a:xfrm>
            <a:off x="135497" y="3607324"/>
            <a:ext cx="8561505" cy="2580289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txBody>
          <a:bodyPr wrap="square" anchor="t" anchorCtr="0">
            <a:noAutofit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06DCF5-7CE7-4A53-88F9-3FEB6E02C6C4}"/>
              </a:ext>
            </a:extLst>
          </p:cNvPr>
          <p:cNvSpPr/>
          <p:nvPr/>
        </p:nvSpPr>
        <p:spPr>
          <a:xfrm>
            <a:off x="125835" y="1385873"/>
            <a:ext cx="8561505" cy="2021850"/>
          </a:xfrm>
          <a:prstGeom prst="rect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txBody>
          <a:bodyPr wrap="square" anchor="t" anchorCtr="0">
            <a:noAutofit/>
          </a:bodyPr>
          <a:lstStyle/>
          <a:p>
            <a:r>
              <a:rPr lang="en-US" dirty="0"/>
              <a:t>Traditional Computation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66664-DC68-4207-B9AD-BF766938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A4BFE6-6C8B-4AF4-9644-17657854E479}"/>
              </a:ext>
            </a:extLst>
          </p:cNvPr>
          <p:cNvSpPr/>
          <p:nvPr/>
        </p:nvSpPr>
        <p:spPr>
          <a:xfrm>
            <a:off x="406958" y="699425"/>
            <a:ext cx="72498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Machine learning is the science of creating functioning computer-based systems without explicit predetermined specifications.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5AE061-6BE9-42A1-8B49-555E06BC2821}"/>
              </a:ext>
            </a:extLst>
          </p:cNvPr>
          <p:cNvSpPr/>
          <p:nvPr/>
        </p:nvSpPr>
        <p:spPr>
          <a:xfrm>
            <a:off x="321546" y="1839117"/>
            <a:ext cx="1848897" cy="111536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Study of domain knowledge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C8031F-8C0C-495C-BCF2-18D40921F6AA}"/>
              </a:ext>
            </a:extLst>
          </p:cNvPr>
          <p:cNvSpPr/>
          <p:nvPr/>
        </p:nvSpPr>
        <p:spPr>
          <a:xfrm>
            <a:off x="4813160" y="1839115"/>
            <a:ext cx="1848897" cy="111536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Algorithm 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921DAE-22E1-48CB-B4F2-C1398E2B65E9}"/>
              </a:ext>
            </a:extLst>
          </p:cNvPr>
          <p:cNvSpPr/>
          <p:nvPr/>
        </p:nvSpPr>
        <p:spPr>
          <a:xfrm>
            <a:off x="2567353" y="1839116"/>
            <a:ext cx="1848897" cy="111536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Models based 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Physics, Chemistry, Biology 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9F419A-1723-4C20-A44A-72480F83CFEB}"/>
              </a:ext>
            </a:extLst>
          </p:cNvPr>
          <p:cNvSpPr/>
          <p:nvPr/>
        </p:nvSpPr>
        <p:spPr>
          <a:xfrm>
            <a:off x="7058967" y="1935133"/>
            <a:ext cx="16283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Algorithm with performance guarantees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8EA8448-C0AB-4679-AAF7-9A26E97F896C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2170443" y="2396800"/>
            <a:ext cx="39691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F2121C1-9620-464F-9723-89A27FC8FE49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 flipV="1">
            <a:off x="4416250" y="2396799"/>
            <a:ext cx="39691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3972D7-36ED-43A9-9184-092469572342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6662057" y="2396798"/>
            <a:ext cx="39691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64A729C5-00ED-4F29-8E61-02FA6B2BEE9D}"/>
              </a:ext>
            </a:extLst>
          </p:cNvPr>
          <p:cNvSpPr/>
          <p:nvPr/>
        </p:nvSpPr>
        <p:spPr>
          <a:xfrm>
            <a:off x="321546" y="4003162"/>
            <a:ext cx="1848897" cy="111536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acquisition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95A6A1D-E369-4BF8-A80C-72FB2DD7AB1D}"/>
              </a:ext>
            </a:extLst>
          </p:cNvPr>
          <p:cNvSpPr/>
          <p:nvPr/>
        </p:nvSpPr>
        <p:spPr>
          <a:xfrm>
            <a:off x="4813160" y="4003160"/>
            <a:ext cx="1848897" cy="111536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Learning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5C15E6A-F442-474A-8C5B-1276C92172E2}"/>
              </a:ext>
            </a:extLst>
          </p:cNvPr>
          <p:cNvSpPr/>
          <p:nvPr/>
        </p:nvSpPr>
        <p:spPr>
          <a:xfrm>
            <a:off x="2567353" y="4003161"/>
            <a:ext cx="1848897" cy="111536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Training set creation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DE3FCBA-45E5-4DC2-A248-868E28B99BAF}"/>
              </a:ext>
            </a:extLst>
          </p:cNvPr>
          <p:cNvSpPr/>
          <p:nvPr/>
        </p:nvSpPr>
        <p:spPr>
          <a:xfrm>
            <a:off x="7058966" y="4237677"/>
            <a:ext cx="16283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Black-box machine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AC68D9E-BAE7-4666-AA36-519B6C509660}"/>
              </a:ext>
            </a:extLst>
          </p:cNvPr>
          <p:cNvCxnSpPr>
            <a:cxnSpLocks/>
            <a:stCxn id="32" idx="3"/>
            <a:endCxn id="34" idx="1"/>
          </p:cNvCxnSpPr>
          <p:nvPr/>
        </p:nvCxnSpPr>
        <p:spPr>
          <a:xfrm flipV="1">
            <a:off x="2170443" y="4560845"/>
            <a:ext cx="39691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AB48172-8482-4A31-9169-7B10B37E00D7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 flipV="1">
            <a:off x="4416250" y="4560844"/>
            <a:ext cx="39691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C1489BB-1FF5-4CDC-85E4-09466AC385AE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6662057" y="4560844"/>
            <a:ext cx="3969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36EE530D-28CC-4FC0-A230-CAFBFDCE9711}"/>
              </a:ext>
            </a:extLst>
          </p:cNvPr>
          <p:cNvSpPr/>
          <p:nvPr/>
        </p:nvSpPr>
        <p:spPr>
          <a:xfrm>
            <a:off x="5270291" y="5541282"/>
            <a:ext cx="9346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Tunable model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6F15384-A81B-473A-91D2-11CE87CF835A}"/>
              </a:ext>
            </a:extLst>
          </p:cNvPr>
          <p:cNvCxnSpPr>
            <a:stCxn id="40" idx="0"/>
            <a:endCxn id="33" idx="2"/>
          </p:cNvCxnSpPr>
          <p:nvPr/>
        </p:nvCxnSpPr>
        <p:spPr>
          <a:xfrm flipV="1">
            <a:off x="5737608" y="5118527"/>
            <a:ext cx="1" cy="4227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F016BFA0-B8D3-4F22-88A9-66D08BD7A38D}"/>
              </a:ext>
            </a:extLst>
          </p:cNvPr>
          <p:cNvSpPr/>
          <p:nvPr/>
        </p:nvSpPr>
        <p:spPr>
          <a:xfrm>
            <a:off x="2875488" y="5676210"/>
            <a:ext cx="1996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Domain knowledge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12E29CC-340A-4386-BB8A-F163F2BF0B77}"/>
              </a:ext>
            </a:extLst>
          </p:cNvPr>
          <p:cNvCxnSpPr>
            <a:cxnSpLocks/>
            <a:stCxn id="43" idx="3"/>
            <a:endCxn id="40" idx="1"/>
          </p:cNvCxnSpPr>
          <p:nvPr/>
        </p:nvCxnSpPr>
        <p:spPr>
          <a:xfrm>
            <a:off x="4871932" y="5860876"/>
            <a:ext cx="398359" cy="35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94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  <p:bldP spid="5" grpId="0" animBg="1"/>
      <p:bldP spid="6" grpId="0" animBg="1"/>
      <p:bldP spid="8" grpId="0" animBg="1"/>
      <p:bldP spid="9" grpId="0"/>
      <p:bldP spid="32" grpId="0" animBg="1"/>
      <p:bldP spid="33" grpId="0" animBg="1"/>
      <p:bldP spid="34" grpId="0" animBg="1"/>
      <p:bldP spid="35" grpId="0"/>
      <p:bldP spid="40" grpId="0"/>
      <p:bldP spid="4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">
            <a:extLst>
              <a:ext uri="{FF2B5EF4-FFF2-40B4-BE49-F238E27FC236}">
                <a16:creationId xmlns:a16="http://schemas.microsoft.com/office/drawing/2014/main" id="{647589AF-A016-4D9C-8B40-C0A1AC6D21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162050" y="752475"/>
            <a:ext cx="7577985" cy="53649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op_F_numerator">
                <a:extLst>
                  <a:ext uri="{FF2B5EF4-FFF2-40B4-BE49-F238E27FC236}">
                    <a16:creationId xmlns:a16="http://schemas.microsoft.com/office/drawing/2014/main" id="{F6095EA4-A455-47A7-B84C-D228A79A6DDB}"/>
                  </a:ext>
                </a:extLst>
              </p:cNvPr>
              <p:cNvSpPr/>
              <p:nvPr/>
            </p:nvSpPr>
            <p:spPr>
              <a:xfrm>
                <a:off x="569197" y="3647786"/>
                <a:ext cx="2627066" cy="808235"/>
              </a:xfrm>
              <a:prstGeom prst="rect">
                <a:avLst/>
              </a:prstGeom>
              <a:solidFill>
                <a:srgbClr val="FFECEC"/>
              </a:solidFill>
              <a:ln w="38100">
                <a:solidFill>
                  <a:srgbClr val="FF7A7A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𝑁𝐹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𝐹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𝐹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op_F_numerator">
                <a:extLst>
                  <a:ext uri="{FF2B5EF4-FFF2-40B4-BE49-F238E27FC236}">
                    <a16:creationId xmlns:a16="http://schemas.microsoft.com/office/drawing/2014/main" id="{F6095EA4-A455-47A7-B84C-D228A79A6D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97" y="3647786"/>
                <a:ext cx="2627066" cy="8082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FF7A7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1ADB2B9-BBCE-4371-8D45-67B5254A1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Formulas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op_M_Denominator">
                <a:extLst>
                  <a:ext uri="{FF2B5EF4-FFF2-40B4-BE49-F238E27FC236}">
                    <a16:creationId xmlns:a16="http://schemas.microsoft.com/office/drawing/2014/main" id="{C5CE7C72-B58B-4D77-826E-80DB7722B0D1}"/>
                  </a:ext>
                </a:extLst>
              </p:cNvPr>
              <p:cNvSpPr/>
              <p:nvPr/>
            </p:nvSpPr>
            <p:spPr>
              <a:xfrm>
                <a:off x="5440089" y="3905221"/>
                <a:ext cx="2758256" cy="808235"/>
              </a:xfrm>
              <a:prstGeom prst="rect">
                <a:avLst/>
              </a:prstGeom>
              <a:solidFill>
                <a:srgbClr val="DEF0FF"/>
              </a:solidFill>
              <a:ln w="38100">
                <a:solidFill>
                  <a:srgbClr val="0E0EFF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𝑁𝑀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op_M_Denominator">
                <a:extLst>
                  <a:ext uri="{FF2B5EF4-FFF2-40B4-BE49-F238E27FC236}">
                    <a16:creationId xmlns:a16="http://schemas.microsoft.com/office/drawing/2014/main" id="{C5CE7C72-B58B-4D77-826E-80DB7722B0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089" y="3905221"/>
                <a:ext cx="2758256" cy="8082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0E0E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op_F_Denominator">
                <a:extLst>
                  <a:ext uri="{FF2B5EF4-FFF2-40B4-BE49-F238E27FC236}">
                    <a16:creationId xmlns:a16="http://schemas.microsoft.com/office/drawing/2014/main" id="{459F7E19-FCCF-4C53-9C92-CC5C5E67B3EA}"/>
                  </a:ext>
                </a:extLst>
              </p:cNvPr>
              <p:cNvSpPr/>
              <p:nvPr/>
            </p:nvSpPr>
            <p:spPr>
              <a:xfrm>
                <a:off x="569197" y="3647786"/>
                <a:ext cx="2627066" cy="808235"/>
              </a:xfrm>
              <a:prstGeom prst="rect">
                <a:avLst/>
              </a:prstGeom>
              <a:solidFill>
                <a:srgbClr val="FFECEC"/>
              </a:solidFill>
              <a:ln w="38100">
                <a:solidFill>
                  <a:srgbClr val="FF7A7A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𝑁𝐹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𝐹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𝐹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op_F_Denominator">
                <a:extLst>
                  <a:ext uri="{FF2B5EF4-FFF2-40B4-BE49-F238E27FC236}">
                    <a16:creationId xmlns:a16="http://schemas.microsoft.com/office/drawing/2014/main" id="{459F7E19-FCCF-4C53-9C92-CC5C5E67B3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97" y="3647786"/>
                <a:ext cx="2627066" cy="8082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FF7A7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A4C3C710-5A89-4F55-B086-6ED21019C04D}"/>
              </a:ext>
            </a:extLst>
          </p:cNvPr>
          <p:cNvGrpSpPr/>
          <p:nvPr/>
        </p:nvGrpSpPr>
        <p:grpSpPr>
          <a:xfrm>
            <a:off x="1178449" y="637343"/>
            <a:ext cx="6787102" cy="2065517"/>
            <a:chOff x="1178449" y="637343"/>
            <a:chExt cx="6787102" cy="20655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op_F_Denominator">
                  <a:extLst>
                    <a:ext uri="{FF2B5EF4-FFF2-40B4-BE49-F238E27FC236}">
                      <a16:creationId xmlns:a16="http://schemas.microsoft.com/office/drawing/2014/main" id="{ABA478E3-BE71-4953-AADF-750477C4D66C}"/>
                    </a:ext>
                  </a:extLst>
                </p:cNvPr>
                <p:cNvSpPr/>
                <p:nvPr/>
              </p:nvSpPr>
              <p:spPr>
                <a:xfrm>
                  <a:off x="3258465" y="637343"/>
                  <a:ext cx="2627066" cy="808235"/>
                </a:xfrm>
                <a:prstGeom prst="rect">
                  <a:avLst/>
                </a:prstGeom>
                <a:solidFill>
                  <a:srgbClr val="FFECEC"/>
                </a:solidFill>
                <a:ln w="38100">
                  <a:solidFill>
                    <a:srgbClr val="FF7A7A"/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𝑁𝐹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ra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</m:t>
                                    </m:r>
                                  </m:sub>
                                </m:sSub>
                              </m:den>
                            </m:f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𝐹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𝐹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op_F_Denominator">
                  <a:extLst>
                    <a:ext uri="{FF2B5EF4-FFF2-40B4-BE49-F238E27FC236}">
                      <a16:creationId xmlns:a16="http://schemas.microsoft.com/office/drawing/2014/main" id="{ABA478E3-BE71-4953-AADF-750477C4D6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8465" y="637343"/>
                  <a:ext cx="2627066" cy="80823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rgbClr val="FF7A7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op_M_Denominator" hidden="1">
                  <a:extLst>
                    <a:ext uri="{FF2B5EF4-FFF2-40B4-BE49-F238E27FC236}">
                      <a16:creationId xmlns:a16="http://schemas.microsoft.com/office/drawing/2014/main" id="{FFC80FC4-F047-40AE-B60E-71101F06518C}"/>
                    </a:ext>
                  </a:extLst>
                </p:cNvPr>
                <p:cNvSpPr/>
                <p:nvPr/>
              </p:nvSpPr>
              <p:spPr>
                <a:xfrm>
                  <a:off x="5105693" y="1894625"/>
                  <a:ext cx="2758256" cy="808235"/>
                </a:xfrm>
                <a:prstGeom prst="rect">
                  <a:avLst/>
                </a:prstGeom>
                <a:solidFill>
                  <a:srgbClr val="DEF0FF"/>
                </a:solidFill>
                <a:ln w="38100">
                  <a:solidFill>
                    <a:srgbClr val="0E0EFF"/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𝑁𝑀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ra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</m:den>
                            </m:f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𝑀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𝑀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op_M_Denominator" hidden="1">
                  <a:extLst>
                    <a:ext uri="{FF2B5EF4-FFF2-40B4-BE49-F238E27FC236}">
                      <a16:creationId xmlns:a16="http://schemas.microsoft.com/office/drawing/2014/main" id="{FFC80FC4-F047-40AE-B60E-71101F0651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5693" y="1894625"/>
                  <a:ext cx="2758256" cy="80823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rgbClr val="0E0EFF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op_F_Denominator" hidden="1">
                  <a:extLst>
                    <a:ext uri="{FF2B5EF4-FFF2-40B4-BE49-F238E27FC236}">
                      <a16:creationId xmlns:a16="http://schemas.microsoft.com/office/drawing/2014/main" id="{883D0697-8B4E-40DB-9D56-84644E631264}"/>
                    </a:ext>
                  </a:extLst>
                </p:cNvPr>
                <p:cNvSpPr/>
                <p:nvPr/>
              </p:nvSpPr>
              <p:spPr>
                <a:xfrm>
                  <a:off x="1411243" y="1894625"/>
                  <a:ext cx="2627066" cy="808235"/>
                </a:xfrm>
                <a:prstGeom prst="rect">
                  <a:avLst/>
                </a:prstGeom>
                <a:solidFill>
                  <a:srgbClr val="FFECEC"/>
                </a:solidFill>
                <a:ln w="38100">
                  <a:solidFill>
                    <a:srgbClr val="FF7A7A"/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𝑁𝐹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ra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</m:t>
                                    </m:r>
                                  </m:sub>
                                </m:sSub>
                              </m:den>
                            </m:f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𝐹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𝐹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op_F_Denominator" hidden="1">
                  <a:extLst>
                    <a:ext uri="{FF2B5EF4-FFF2-40B4-BE49-F238E27FC236}">
                      <a16:creationId xmlns:a16="http://schemas.microsoft.com/office/drawing/2014/main" id="{883D0697-8B4E-40DB-9D56-84644E6312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1243" y="1894625"/>
                  <a:ext cx="2627066" cy="80823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rgbClr val="FF7A7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" name="Line_Plus">
              <a:extLst>
                <a:ext uri="{FF2B5EF4-FFF2-40B4-BE49-F238E27FC236}">
                  <a16:creationId xmlns:a16="http://schemas.microsoft.com/office/drawing/2014/main" id="{02898891-CB44-4BEC-A598-4A0F71FA6E4D}"/>
                </a:ext>
              </a:extLst>
            </p:cNvPr>
            <p:cNvGrpSpPr/>
            <p:nvPr/>
          </p:nvGrpSpPr>
          <p:grpSpPr>
            <a:xfrm>
              <a:off x="1178449" y="1688123"/>
              <a:ext cx="6787102" cy="964562"/>
              <a:chOff x="1178449" y="1688123"/>
              <a:chExt cx="6787102" cy="964562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468260A1-5A79-4DBA-BD96-1F10B2842C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8449" y="1688123"/>
                <a:ext cx="6787102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9DA9CE-EE8D-4153-A04A-A57C0016D906}"/>
                  </a:ext>
                </a:extLst>
              </p:cNvPr>
              <p:cNvSpPr txBox="1"/>
              <p:nvPr/>
            </p:nvSpPr>
            <p:spPr>
              <a:xfrm>
                <a:off x="4352226" y="1944799"/>
                <a:ext cx="43954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/>
                  <a:t>+</a:t>
                </a:r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E98C49A-D5BE-4ED6-AEEC-514B9A4E8F1C}"/>
              </a:ext>
            </a:extLst>
          </p:cNvPr>
          <p:cNvGrpSpPr/>
          <p:nvPr/>
        </p:nvGrpSpPr>
        <p:grpSpPr>
          <a:xfrm>
            <a:off x="1192053" y="3790089"/>
            <a:ext cx="6787102" cy="2060386"/>
            <a:chOff x="1192053" y="3790089"/>
            <a:chExt cx="6787102" cy="20603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op_M_Denominator">
                  <a:extLst>
                    <a:ext uri="{FF2B5EF4-FFF2-40B4-BE49-F238E27FC236}">
                      <a16:creationId xmlns:a16="http://schemas.microsoft.com/office/drawing/2014/main" id="{D7890BBF-C22C-40FA-BE99-54A837C04123}"/>
                    </a:ext>
                  </a:extLst>
                </p:cNvPr>
                <p:cNvSpPr/>
                <p:nvPr/>
              </p:nvSpPr>
              <p:spPr>
                <a:xfrm>
                  <a:off x="3206474" y="3790089"/>
                  <a:ext cx="2758256" cy="808235"/>
                </a:xfrm>
                <a:prstGeom prst="rect">
                  <a:avLst/>
                </a:prstGeom>
                <a:solidFill>
                  <a:srgbClr val="DEF0FF"/>
                </a:solidFill>
                <a:ln w="38100">
                  <a:solidFill>
                    <a:srgbClr val="0E0EFF"/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𝑁𝑀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ra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</m:den>
                            </m:f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𝑀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𝑀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Top_M_Denominator">
                  <a:extLst>
                    <a:ext uri="{FF2B5EF4-FFF2-40B4-BE49-F238E27FC236}">
                      <a16:creationId xmlns:a16="http://schemas.microsoft.com/office/drawing/2014/main" id="{D7890BBF-C22C-40FA-BE99-54A837C041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6474" y="3790089"/>
                  <a:ext cx="2758256" cy="80823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solidFill>
                    <a:srgbClr val="0E0EFF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op_M_Denominator">
                  <a:extLst>
                    <a:ext uri="{FF2B5EF4-FFF2-40B4-BE49-F238E27FC236}">
                      <a16:creationId xmlns:a16="http://schemas.microsoft.com/office/drawing/2014/main" id="{C8E242BA-2199-47F1-B1EE-FE15941B8AD1}"/>
                    </a:ext>
                  </a:extLst>
                </p:cNvPr>
                <p:cNvSpPr/>
                <p:nvPr/>
              </p:nvSpPr>
              <p:spPr>
                <a:xfrm>
                  <a:off x="5119297" y="5042240"/>
                  <a:ext cx="2758256" cy="808235"/>
                </a:xfrm>
                <a:prstGeom prst="rect">
                  <a:avLst/>
                </a:prstGeom>
                <a:solidFill>
                  <a:srgbClr val="DEF0FF"/>
                </a:solidFill>
                <a:ln w="38100">
                  <a:solidFill>
                    <a:srgbClr val="0E0EFF"/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𝑁𝑀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ra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</m:den>
                            </m:f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𝑀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𝑀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op_M_Denominator">
                  <a:extLst>
                    <a:ext uri="{FF2B5EF4-FFF2-40B4-BE49-F238E27FC236}">
                      <a16:creationId xmlns:a16="http://schemas.microsoft.com/office/drawing/2014/main" id="{C8E242BA-2199-47F1-B1EE-FE15941B8A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9297" y="5042240"/>
                  <a:ext cx="2758256" cy="80823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8100">
                  <a:solidFill>
                    <a:srgbClr val="0E0EFF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op_F_Denominator">
                  <a:extLst>
                    <a:ext uri="{FF2B5EF4-FFF2-40B4-BE49-F238E27FC236}">
                      <a16:creationId xmlns:a16="http://schemas.microsoft.com/office/drawing/2014/main" id="{7DF34A71-24AE-45AB-8E6D-6C979FD88F03}"/>
                    </a:ext>
                  </a:extLst>
                </p:cNvPr>
                <p:cNvSpPr/>
                <p:nvPr/>
              </p:nvSpPr>
              <p:spPr>
                <a:xfrm>
                  <a:off x="1424847" y="5042240"/>
                  <a:ext cx="2627066" cy="808235"/>
                </a:xfrm>
                <a:prstGeom prst="rect">
                  <a:avLst/>
                </a:prstGeom>
                <a:solidFill>
                  <a:srgbClr val="FFECEC"/>
                </a:solidFill>
                <a:ln w="38100">
                  <a:solidFill>
                    <a:srgbClr val="FF7A7A"/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𝑁𝐹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ra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</m:t>
                                    </m:r>
                                  </m:sub>
                                </m:sSub>
                              </m:den>
                            </m:f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𝐹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𝐹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op_F_Denominator">
                  <a:extLst>
                    <a:ext uri="{FF2B5EF4-FFF2-40B4-BE49-F238E27FC236}">
                      <a16:creationId xmlns:a16="http://schemas.microsoft.com/office/drawing/2014/main" id="{7DF34A71-24AE-45AB-8E6D-6C979FD88F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47" y="5042240"/>
                  <a:ext cx="2627066" cy="80823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8100">
                  <a:solidFill>
                    <a:srgbClr val="FF7A7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6" name="Line_Plus">
              <a:extLst>
                <a:ext uri="{FF2B5EF4-FFF2-40B4-BE49-F238E27FC236}">
                  <a16:creationId xmlns:a16="http://schemas.microsoft.com/office/drawing/2014/main" id="{23716E5C-22CE-4851-BCD3-C548E28B75F7}"/>
                </a:ext>
              </a:extLst>
            </p:cNvPr>
            <p:cNvGrpSpPr/>
            <p:nvPr/>
          </p:nvGrpSpPr>
          <p:grpSpPr>
            <a:xfrm>
              <a:off x="1192053" y="4835738"/>
              <a:ext cx="6787102" cy="964562"/>
              <a:chOff x="1178449" y="1688123"/>
              <a:chExt cx="6787102" cy="964562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8B72029-2D42-4D4D-A2C9-3035C43A6D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8449" y="1688123"/>
                <a:ext cx="6787102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975574A-E312-4AFB-A9D6-DEAE88B028C9}"/>
                  </a:ext>
                </a:extLst>
              </p:cNvPr>
              <p:cNvSpPr txBox="1"/>
              <p:nvPr/>
            </p:nvSpPr>
            <p:spPr>
              <a:xfrm>
                <a:off x="4352226" y="1944799"/>
                <a:ext cx="43954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/>
                  <a:t>+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53E1F9F-61B3-4E79-AAB2-5D6978A8BEDD}"/>
                  </a:ext>
                </a:extLst>
              </p:cNvPr>
              <p:cNvSpPr/>
              <p:nvPr/>
            </p:nvSpPr>
            <p:spPr>
              <a:xfrm>
                <a:off x="76145" y="1500143"/>
                <a:ext cx="986103" cy="369332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53E1F9F-61B3-4E79-AAB2-5D6978A8BE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5" y="1500143"/>
                <a:ext cx="986103" cy="369332"/>
              </a:xfrm>
              <a:prstGeom prst="rect">
                <a:avLst/>
              </a:prstGeom>
              <a:blipFill>
                <a:blip r:embed="rId11"/>
                <a:stretch>
                  <a:fillRect l="-4938" r="-2469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FB66E45-8678-4FC3-B6F1-1242E6821F41}"/>
                  </a:ext>
                </a:extLst>
              </p:cNvPr>
              <p:cNvSpPr/>
              <p:nvPr/>
            </p:nvSpPr>
            <p:spPr>
              <a:xfrm>
                <a:off x="76145" y="4644999"/>
                <a:ext cx="1038810" cy="369332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FB66E45-8678-4FC3-B6F1-1242E6821F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5" y="4644999"/>
                <a:ext cx="1038810" cy="369332"/>
              </a:xfrm>
              <a:prstGeom prst="rect">
                <a:avLst/>
              </a:prstGeom>
              <a:blipFill>
                <a:blip r:embed="rId12"/>
                <a:stretch>
                  <a:fillRect l="-4678" r="-1754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620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7.40741E-7 L 0.2941 -0.4388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05" y="-219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7.40741E-7 L 0.09254 -0.2562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8" y="-1282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7.40741E-7 L -0.03698 -0.2930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8" y="-14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7" grpId="0" animBg="1"/>
      <p:bldP spid="33" grpId="0" animBg="1"/>
      <p:bldP spid="61" grpId="0"/>
      <p:bldP spid="6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DB2B9-BBCE-4371-8D45-67B5254A1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these slightly modified formulas “more” correct?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op_M_Denominator">
                <a:extLst>
                  <a:ext uri="{FF2B5EF4-FFF2-40B4-BE49-F238E27FC236}">
                    <a16:creationId xmlns:a16="http://schemas.microsoft.com/office/drawing/2014/main" id="{D7890BBF-C22C-40FA-BE99-54A837C04123}"/>
                  </a:ext>
                </a:extLst>
              </p:cNvPr>
              <p:cNvSpPr/>
              <p:nvPr/>
            </p:nvSpPr>
            <p:spPr>
              <a:xfrm>
                <a:off x="3206474" y="3790089"/>
                <a:ext cx="2758256" cy="808235"/>
              </a:xfrm>
              <a:prstGeom prst="rect">
                <a:avLst/>
              </a:prstGeom>
              <a:solidFill>
                <a:srgbClr val="DEF0FF"/>
              </a:solidFill>
              <a:ln w="38100">
                <a:solidFill>
                  <a:srgbClr val="0E0EFF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𝑁𝑀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op_M_Denominator">
                <a:extLst>
                  <a:ext uri="{FF2B5EF4-FFF2-40B4-BE49-F238E27FC236}">
                    <a16:creationId xmlns:a16="http://schemas.microsoft.com/office/drawing/2014/main" id="{D7890BBF-C22C-40FA-BE99-54A837C041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474" y="3790089"/>
                <a:ext cx="2758256" cy="8082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0E0E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op_M_Denominator">
                <a:extLst>
                  <a:ext uri="{FF2B5EF4-FFF2-40B4-BE49-F238E27FC236}">
                    <a16:creationId xmlns:a16="http://schemas.microsoft.com/office/drawing/2014/main" id="{C8E242BA-2199-47F1-B1EE-FE15941B8AD1}"/>
                  </a:ext>
                </a:extLst>
              </p:cNvPr>
              <p:cNvSpPr/>
              <p:nvPr/>
            </p:nvSpPr>
            <p:spPr>
              <a:xfrm>
                <a:off x="5119297" y="5042240"/>
                <a:ext cx="2758256" cy="808235"/>
              </a:xfrm>
              <a:prstGeom prst="rect">
                <a:avLst/>
              </a:prstGeom>
              <a:solidFill>
                <a:srgbClr val="DEF0FF"/>
              </a:solidFill>
              <a:ln w="38100">
                <a:solidFill>
                  <a:srgbClr val="0E0EFF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𝑁𝑀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op_M_Denominator">
                <a:extLst>
                  <a:ext uri="{FF2B5EF4-FFF2-40B4-BE49-F238E27FC236}">
                    <a16:creationId xmlns:a16="http://schemas.microsoft.com/office/drawing/2014/main" id="{C8E242BA-2199-47F1-B1EE-FE15941B8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297" y="5042240"/>
                <a:ext cx="2758256" cy="8082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E0E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op_F_Denominator">
                <a:extLst>
                  <a:ext uri="{FF2B5EF4-FFF2-40B4-BE49-F238E27FC236}">
                    <a16:creationId xmlns:a16="http://schemas.microsoft.com/office/drawing/2014/main" id="{7DF34A71-24AE-45AB-8E6D-6C979FD88F03}"/>
                  </a:ext>
                </a:extLst>
              </p:cNvPr>
              <p:cNvSpPr/>
              <p:nvPr/>
            </p:nvSpPr>
            <p:spPr>
              <a:xfrm>
                <a:off x="1424847" y="5042240"/>
                <a:ext cx="2627066" cy="808235"/>
              </a:xfrm>
              <a:prstGeom prst="rect">
                <a:avLst/>
              </a:prstGeom>
              <a:solidFill>
                <a:srgbClr val="FFECEC"/>
              </a:solidFill>
              <a:ln w="38100">
                <a:solidFill>
                  <a:srgbClr val="FF7A7A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𝑁𝐹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𝐹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𝐹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op_F_Denominator">
                <a:extLst>
                  <a:ext uri="{FF2B5EF4-FFF2-40B4-BE49-F238E27FC236}">
                    <a16:creationId xmlns:a16="http://schemas.microsoft.com/office/drawing/2014/main" id="{7DF34A71-24AE-45AB-8E6D-6C979FD88F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847" y="5042240"/>
                <a:ext cx="2627066" cy="8082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7A7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8B72029-2D42-4D4D-A2C9-3035C43A6D98}"/>
              </a:ext>
            </a:extLst>
          </p:cNvPr>
          <p:cNvCxnSpPr>
            <a:cxnSpLocks/>
          </p:cNvCxnSpPr>
          <p:nvPr/>
        </p:nvCxnSpPr>
        <p:spPr>
          <a:xfrm>
            <a:off x="1192053" y="4835738"/>
            <a:ext cx="6787102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975574A-E312-4AFB-A9D6-DEAE88B028C9}"/>
              </a:ext>
            </a:extLst>
          </p:cNvPr>
          <p:cNvSpPr txBox="1"/>
          <p:nvPr/>
        </p:nvSpPr>
        <p:spPr>
          <a:xfrm>
            <a:off x="4365830" y="5092414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53E1F9F-61B3-4E79-AAB2-5D6978A8BEDD}"/>
                  </a:ext>
                </a:extLst>
              </p:cNvPr>
              <p:cNvSpPr/>
              <p:nvPr/>
            </p:nvSpPr>
            <p:spPr>
              <a:xfrm>
                <a:off x="76145" y="1500143"/>
                <a:ext cx="986103" cy="369332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53E1F9F-61B3-4E79-AAB2-5D6978A8BE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5" y="1500143"/>
                <a:ext cx="986103" cy="369332"/>
              </a:xfrm>
              <a:prstGeom prst="rect">
                <a:avLst/>
              </a:prstGeom>
              <a:blipFill>
                <a:blip r:embed="rId5"/>
                <a:stretch>
                  <a:fillRect l="-4938" r="-2469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FB66E45-8678-4FC3-B6F1-1242E6821F41}"/>
                  </a:ext>
                </a:extLst>
              </p:cNvPr>
              <p:cNvSpPr/>
              <p:nvPr/>
            </p:nvSpPr>
            <p:spPr>
              <a:xfrm>
                <a:off x="76145" y="4644999"/>
                <a:ext cx="1038810" cy="369332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FB66E45-8678-4FC3-B6F1-1242E6821F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5" y="4644999"/>
                <a:ext cx="1038810" cy="369332"/>
              </a:xfrm>
              <a:prstGeom prst="rect">
                <a:avLst/>
              </a:prstGeom>
              <a:blipFill>
                <a:blip r:embed="rId6"/>
                <a:stretch>
                  <a:fillRect l="-4678" r="-1754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op_F_Numerator">
                <a:extLst>
                  <a:ext uri="{FF2B5EF4-FFF2-40B4-BE49-F238E27FC236}">
                    <a16:creationId xmlns:a16="http://schemas.microsoft.com/office/drawing/2014/main" id="{9D24215C-3A73-4B1C-AA67-FF50B099BDE0}"/>
                  </a:ext>
                </a:extLst>
              </p:cNvPr>
              <p:cNvSpPr/>
              <p:nvPr/>
            </p:nvSpPr>
            <p:spPr>
              <a:xfrm>
                <a:off x="3260141" y="643350"/>
                <a:ext cx="2627066" cy="808235"/>
              </a:xfrm>
              <a:prstGeom prst="rect">
                <a:avLst/>
              </a:prstGeom>
              <a:solidFill>
                <a:srgbClr val="FFECEC"/>
              </a:solidFill>
              <a:ln w="38100">
                <a:solidFill>
                  <a:srgbClr val="FF7A7A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𝑁𝐹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𝐹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𝐹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op_F_Numerator">
                <a:extLst>
                  <a:ext uri="{FF2B5EF4-FFF2-40B4-BE49-F238E27FC236}">
                    <a16:creationId xmlns:a16="http://schemas.microsoft.com/office/drawing/2014/main" id="{9D24215C-3A73-4B1C-AA67-FF50B099BD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141" y="643350"/>
                <a:ext cx="2627066" cy="8082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FF7A7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op_M_Denominator">
                <a:extLst>
                  <a:ext uri="{FF2B5EF4-FFF2-40B4-BE49-F238E27FC236}">
                    <a16:creationId xmlns:a16="http://schemas.microsoft.com/office/drawing/2014/main" id="{5212D2A3-1197-47E1-B91D-665D123DC30F}"/>
                  </a:ext>
                </a:extLst>
              </p:cNvPr>
              <p:cNvSpPr/>
              <p:nvPr/>
            </p:nvSpPr>
            <p:spPr>
              <a:xfrm>
                <a:off x="5105691" y="1889494"/>
                <a:ext cx="2758256" cy="808235"/>
              </a:xfrm>
              <a:prstGeom prst="rect">
                <a:avLst/>
              </a:prstGeom>
              <a:solidFill>
                <a:srgbClr val="DEF0FF"/>
              </a:solidFill>
              <a:ln w="38100">
                <a:solidFill>
                  <a:srgbClr val="0E0EFF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𝑁𝑀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op_M_Denominator">
                <a:extLst>
                  <a:ext uri="{FF2B5EF4-FFF2-40B4-BE49-F238E27FC236}">
                    <a16:creationId xmlns:a16="http://schemas.microsoft.com/office/drawing/2014/main" id="{5212D2A3-1197-47E1-B91D-665D123DC3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691" y="1889494"/>
                <a:ext cx="2758256" cy="8082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0E0E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op_F_Denominator">
                <a:extLst>
                  <a:ext uri="{FF2B5EF4-FFF2-40B4-BE49-F238E27FC236}">
                    <a16:creationId xmlns:a16="http://schemas.microsoft.com/office/drawing/2014/main" id="{A25F054C-0CF3-4F0B-90BA-3819FD898C0D}"/>
                  </a:ext>
                </a:extLst>
              </p:cNvPr>
              <p:cNvSpPr/>
              <p:nvPr/>
            </p:nvSpPr>
            <p:spPr>
              <a:xfrm>
                <a:off x="1411241" y="1889494"/>
                <a:ext cx="2627066" cy="808235"/>
              </a:xfrm>
              <a:prstGeom prst="rect">
                <a:avLst/>
              </a:prstGeom>
              <a:solidFill>
                <a:srgbClr val="FFECEC"/>
              </a:solidFill>
              <a:ln w="38100">
                <a:solidFill>
                  <a:srgbClr val="FF7A7A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𝑁𝐹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𝐹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𝐹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op_F_Denominator">
                <a:extLst>
                  <a:ext uri="{FF2B5EF4-FFF2-40B4-BE49-F238E27FC236}">
                    <a16:creationId xmlns:a16="http://schemas.microsoft.com/office/drawing/2014/main" id="{A25F054C-0CF3-4F0B-90BA-3819FD898C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241" y="1889494"/>
                <a:ext cx="2627066" cy="8082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FF7A7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Line_Plus">
            <a:extLst>
              <a:ext uri="{FF2B5EF4-FFF2-40B4-BE49-F238E27FC236}">
                <a16:creationId xmlns:a16="http://schemas.microsoft.com/office/drawing/2014/main" id="{735B7C62-CC72-46A4-B499-2FDE65B9EAF7}"/>
              </a:ext>
            </a:extLst>
          </p:cNvPr>
          <p:cNvGrpSpPr/>
          <p:nvPr/>
        </p:nvGrpSpPr>
        <p:grpSpPr>
          <a:xfrm>
            <a:off x="1178447" y="1682992"/>
            <a:ext cx="6787102" cy="964562"/>
            <a:chOff x="1178449" y="1688123"/>
            <a:chExt cx="6787102" cy="964562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6C3288E-42CD-4F8E-9112-C7295F0406E2}"/>
                </a:ext>
              </a:extLst>
            </p:cNvPr>
            <p:cNvCxnSpPr>
              <a:cxnSpLocks/>
            </p:cNvCxnSpPr>
            <p:nvPr/>
          </p:nvCxnSpPr>
          <p:spPr>
            <a:xfrm>
              <a:off x="1178449" y="1688123"/>
              <a:ext cx="6787102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6CB194B-5850-4BB7-A77D-78012746874F}"/>
                </a:ext>
              </a:extLst>
            </p:cNvPr>
            <p:cNvSpPr txBox="1"/>
            <p:nvPr/>
          </p:nvSpPr>
          <p:spPr>
            <a:xfrm>
              <a:off x="4352226" y="1944799"/>
              <a:ext cx="4395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+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B7CF4DB-6B15-461C-A00F-17E1C92F40A1}"/>
              </a:ext>
            </a:extLst>
          </p:cNvPr>
          <p:cNvGrpSpPr/>
          <p:nvPr/>
        </p:nvGrpSpPr>
        <p:grpSpPr>
          <a:xfrm>
            <a:off x="1183295" y="643350"/>
            <a:ext cx="6680652" cy="2054379"/>
            <a:chOff x="1183295" y="643350"/>
            <a:chExt cx="6680652" cy="20543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op_F_Numerator">
                  <a:extLst>
                    <a:ext uri="{FF2B5EF4-FFF2-40B4-BE49-F238E27FC236}">
                      <a16:creationId xmlns:a16="http://schemas.microsoft.com/office/drawing/2014/main" id="{F65994F1-84C2-4F43-ADAF-061E849491E0}"/>
                    </a:ext>
                  </a:extLst>
                </p:cNvPr>
                <p:cNvSpPr/>
                <p:nvPr/>
              </p:nvSpPr>
              <p:spPr>
                <a:xfrm>
                  <a:off x="3032195" y="643350"/>
                  <a:ext cx="2855012" cy="808235"/>
                </a:xfrm>
                <a:prstGeom prst="rect">
                  <a:avLst/>
                </a:prstGeom>
                <a:solidFill>
                  <a:srgbClr val="FFECEC"/>
                </a:solidFill>
                <a:ln w="38100">
                  <a:solidFill>
                    <a:srgbClr val="FF7A7A"/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ra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</m:t>
                                    </m:r>
                                  </m:sub>
                                </m:sSub>
                              </m:den>
                            </m:f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𝐹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𝐹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op_F_Numerator">
                  <a:extLst>
                    <a:ext uri="{FF2B5EF4-FFF2-40B4-BE49-F238E27FC236}">
                      <a16:creationId xmlns:a16="http://schemas.microsoft.com/office/drawing/2014/main" id="{F65994F1-84C2-4F43-ADAF-061E849491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2195" y="643350"/>
                  <a:ext cx="2855012" cy="80823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8100">
                  <a:solidFill>
                    <a:srgbClr val="FF7A7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op_F_Numerator">
                  <a:extLst>
                    <a:ext uri="{FF2B5EF4-FFF2-40B4-BE49-F238E27FC236}">
                      <a16:creationId xmlns:a16="http://schemas.microsoft.com/office/drawing/2014/main" id="{7BC6531F-DABB-4AB7-A1D3-1C2797FA47B3}"/>
                    </a:ext>
                  </a:extLst>
                </p:cNvPr>
                <p:cNvSpPr/>
                <p:nvPr/>
              </p:nvSpPr>
              <p:spPr>
                <a:xfrm>
                  <a:off x="1183295" y="1889494"/>
                  <a:ext cx="2855012" cy="808235"/>
                </a:xfrm>
                <a:prstGeom prst="rect">
                  <a:avLst/>
                </a:prstGeom>
                <a:solidFill>
                  <a:srgbClr val="FFECEC"/>
                </a:solidFill>
                <a:ln w="38100">
                  <a:solidFill>
                    <a:srgbClr val="FF7A7A"/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ra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</m:t>
                                    </m:r>
                                  </m:sub>
                                </m:sSub>
                              </m:den>
                            </m:f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𝐹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𝐹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op_F_Numerator">
                  <a:extLst>
                    <a:ext uri="{FF2B5EF4-FFF2-40B4-BE49-F238E27FC236}">
                      <a16:creationId xmlns:a16="http://schemas.microsoft.com/office/drawing/2014/main" id="{7BC6531F-DABB-4AB7-A1D3-1C2797FA47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3295" y="1889494"/>
                  <a:ext cx="2855012" cy="80823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38100">
                  <a:solidFill>
                    <a:srgbClr val="FF7A7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op_M_Denominator">
                  <a:extLst>
                    <a:ext uri="{FF2B5EF4-FFF2-40B4-BE49-F238E27FC236}">
                      <a16:creationId xmlns:a16="http://schemas.microsoft.com/office/drawing/2014/main" id="{C991A95C-9901-44E7-9996-0C77315C939C}"/>
                    </a:ext>
                  </a:extLst>
                </p:cNvPr>
                <p:cNvSpPr/>
                <p:nvPr/>
              </p:nvSpPr>
              <p:spPr>
                <a:xfrm>
                  <a:off x="4877745" y="1889494"/>
                  <a:ext cx="2986202" cy="808235"/>
                </a:xfrm>
                <a:prstGeom prst="rect">
                  <a:avLst/>
                </a:prstGeom>
                <a:solidFill>
                  <a:srgbClr val="DEF0FF"/>
                </a:solidFill>
                <a:ln w="38100">
                  <a:solidFill>
                    <a:srgbClr val="0E0EFF"/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ra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</m:den>
                            </m:f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𝑀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𝑀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op_M_Denominator">
                  <a:extLst>
                    <a:ext uri="{FF2B5EF4-FFF2-40B4-BE49-F238E27FC236}">
                      <a16:creationId xmlns:a16="http://schemas.microsoft.com/office/drawing/2014/main" id="{C991A95C-9901-44E7-9996-0C77315C93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7745" y="1889494"/>
                  <a:ext cx="2986202" cy="80823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38100">
                  <a:solidFill>
                    <a:srgbClr val="0E0EFF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6FD679A-ED37-4F87-AAC3-62B1DD2D311C}"/>
              </a:ext>
            </a:extLst>
          </p:cNvPr>
          <p:cNvGrpSpPr/>
          <p:nvPr/>
        </p:nvGrpSpPr>
        <p:grpSpPr>
          <a:xfrm>
            <a:off x="1196901" y="3790089"/>
            <a:ext cx="6680652" cy="2060386"/>
            <a:chOff x="1196901" y="3790089"/>
            <a:chExt cx="6680652" cy="20603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op_M_Denominator">
                  <a:extLst>
                    <a:ext uri="{FF2B5EF4-FFF2-40B4-BE49-F238E27FC236}">
                      <a16:creationId xmlns:a16="http://schemas.microsoft.com/office/drawing/2014/main" id="{746A8442-D349-4C14-BE9F-EA60C9CF06E3}"/>
                    </a:ext>
                  </a:extLst>
                </p:cNvPr>
                <p:cNvSpPr/>
                <p:nvPr/>
              </p:nvSpPr>
              <p:spPr>
                <a:xfrm>
                  <a:off x="2978528" y="3790089"/>
                  <a:ext cx="2986202" cy="808235"/>
                </a:xfrm>
                <a:prstGeom prst="rect">
                  <a:avLst/>
                </a:prstGeom>
                <a:solidFill>
                  <a:srgbClr val="DEF0FF"/>
                </a:solidFill>
                <a:ln w="38100">
                  <a:solidFill>
                    <a:srgbClr val="0E0EFF"/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ra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</m:den>
                            </m:f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𝑀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𝑀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op_M_Denominator">
                  <a:extLst>
                    <a:ext uri="{FF2B5EF4-FFF2-40B4-BE49-F238E27FC236}">
                      <a16:creationId xmlns:a16="http://schemas.microsoft.com/office/drawing/2014/main" id="{746A8442-D349-4C14-BE9F-EA60C9CF06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8528" y="3790089"/>
                  <a:ext cx="2986202" cy="80823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38100">
                  <a:solidFill>
                    <a:srgbClr val="0E0EFF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op_M_Denominator">
                  <a:extLst>
                    <a:ext uri="{FF2B5EF4-FFF2-40B4-BE49-F238E27FC236}">
                      <a16:creationId xmlns:a16="http://schemas.microsoft.com/office/drawing/2014/main" id="{39CC0749-E2E6-4A4E-8E0B-0CAFDE8F4D71}"/>
                    </a:ext>
                  </a:extLst>
                </p:cNvPr>
                <p:cNvSpPr/>
                <p:nvPr/>
              </p:nvSpPr>
              <p:spPr>
                <a:xfrm>
                  <a:off x="4891351" y="5042240"/>
                  <a:ext cx="2986202" cy="808235"/>
                </a:xfrm>
                <a:prstGeom prst="rect">
                  <a:avLst/>
                </a:prstGeom>
                <a:solidFill>
                  <a:srgbClr val="DEF0FF"/>
                </a:solidFill>
                <a:ln w="38100">
                  <a:solidFill>
                    <a:srgbClr val="0E0EFF"/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ra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</m:den>
                            </m:f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𝑀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𝑀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op_M_Denominator">
                  <a:extLst>
                    <a:ext uri="{FF2B5EF4-FFF2-40B4-BE49-F238E27FC236}">
                      <a16:creationId xmlns:a16="http://schemas.microsoft.com/office/drawing/2014/main" id="{39CC0749-E2E6-4A4E-8E0B-0CAFDE8F4D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1351" y="5042240"/>
                  <a:ext cx="2986202" cy="80823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38100">
                  <a:solidFill>
                    <a:srgbClr val="0E0EFF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op_F_Denominator">
                  <a:extLst>
                    <a:ext uri="{FF2B5EF4-FFF2-40B4-BE49-F238E27FC236}">
                      <a16:creationId xmlns:a16="http://schemas.microsoft.com/office/drawing/2014/main" id="{47935138-2235-4F38-BFE4-34EAEFEB43CB}"/>
                    </a:ext>
                  </a:extLst>
                </p:cNvPr>
                <p:cNvSpPr/>
                <p:nvPr/>
              </p:nvSpPr>
              <p:spPr>
                <a:xfrm>
                  <a:off x="1196901" y="5042240"/>
                  <a:ext cx="2855012" cy="808235"/>
                </a:xfrm>
                <a:prstGeom prst="rect">
                  <a:avLst/>
                </a:prstGeom>
                <a:solidFill>
                  <a:srgbClr val="FFECEC"/>
                </a:solidFill>
                <a:ln w="38100">
                  <a:solidFill>
                    <a:srgbClr val="FF7A7A"/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ra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</m:t>
                                    </m:r>
                                  </m:sub>
                                </m:sSub>
                              </m:den>
                            </m:f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𝐹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𝐹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op_F_Denominator">
                  <a:extLst>
                    <a:ext uri="{FF2B5EF4-FFF2-40B4-BE49-F238E27FC236}">
                      <a16:creationId xmlns:a16="http://schemas.microsoft.com/office/drawing/2014/main" id="{47935138-2235-4F38-BFE4-34EAEFEB43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6901" y="5042240"/>
                  <a:ext cx="2855012" cy="80823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38100">
                  <a:solidFill>
                    <a:srgbClr val="FF7A7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666EC92-172F-4587-95B8-4E04A5F31B75}"/>
              </a:ext>
            </a:extLst>
          </p:cNvPr>
          <p:cNvGrpSpPr/>
          <p:nvPr/>
        </p:nvGrpSpPr>
        <p:grpSpPr>
          <a:xfrm>
            <a:off x="3729216" y="603376"/>
            <a:ext cx="4725157" cy="2113236"/>
            <a:chOff x="3729216" y="603376"/>
            <a:chExt cx="4725157" cy="2113236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E386290-9F7E-4DE1-BA14-AABDC0F78A4F}"/>
                </a:ext>
              </a:extLst>
            </p:cNvPr>
            <p:cNvSpPr/>
            <p:nvPr/>
          </p:nvSpPr>
          <p:spPr>
            <a:xfrm>
              <a:off x="3729216" y="603376"/>
              <a:ext cx="2044567" cy="856777"/>
            </a:xfrm>
            <a:prstGeom prst="roundRect">
              <a:avLst>
                <a:gd name="adj" fmla="val 31704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C6CFAFF4-92BA-4A99-88C8-91C696E7C01F}"/>
                </a:ext>
              </a:extLst>
            </p:cNvPr>
            <p:cNvSpPr/>
            <p:nvPr/>
          </p:nvSpPr>
          <p:spPr>
            <a:xfrm>
              <a:off x="5631206" y="1859835"/>
              <a:ext cx="2101553" cy="856777"/>
            </a:xfrm>
            <a:prstGeom prst="roundRect">
              <a:avLst>
                <a:gd name="adj" fmla="val 31704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C37A63A-E497-49EE-B9A8-7C2A100CEEA8}"/>
                </a:ext>
              </a:extLst>
            </p:cNvPr>
            <p:cNvSpPr/>
            <p:nvPr/>
          </p:nvSpPr>
          <p:spPr>
            <a:xfrm>
              <a:off x="6409772" y="677821"/>
              <a:ext cx="2044601" cy="707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alibri" panose="020F0502020204030204" pitchFamily="34" charset="0"/>
                </a:rPr>
                <a:t>Probability Density Functions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C7381F0-7FE4-45D0-92B6-71989B491D84}"/>
                </a:ext>
              </a:extLst>
            </p:cNvPr>
            <p:cNvCxnSpPr>
              <a:stCxn id="63" idx="1"/>
              <a:endCxn id="6" idx="3"/>
            </p:cNvCxnSpPr>
            <p:nvPr/>
          </p:nvCxnSpPr>
          <p:spPr>
            <a:xfrm flipH="1">
              <a:off x="5773783" y="1031764"/>
              <a:ext cx="635989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1241A3-CFA3-489D-BBA2-7A65F4DC03C2}"/>
                </a:ext>
              </a:extLst>
            </p:cNvPr>
            <p:cNvCxnSpPr>
              <a:cxnSpLocks/>
            </p:cNvCxnSpPr>
            <p:nvPr/>
          </p:nvCxnSpPr>
          <p:spPr>
            <a:xfrm>
              <a:off x="6681982" y="1382942"/>
              <a:ext cx="0" cy="4572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697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amples">
            <a:extLst>
              <a:ext uri="{FF2B5EF4-FFF2-40B4-BE49-F238E27FC236}">
                <a16:creationId xmlns:a16="http://schemas.microsoft.com/office/drawing/2014/main" id="{C455CC6A-ECAD-4080-852A-256144B43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23" y="1180588"/>
            <a:ext cx="7621736" cy="4496824"/>
          </a:xfrm>
          <a:prstGeom prst="rect">
            <a:avLst/>
          </a:prstGeom>
        </p:spPr>
      </p:pic>
      <p:pic>
        <p:nvPicPr>
          <p:cNvPr id="8" name="Samples w PDF">
            <a:extLst>
              <a:ext uri="{FF2B5EF4-FFF2-40B4-BE49-F238E27FC236}">
                <a16:creationId xmlns:a16="http://schemas.microsoft.com/office/drawing/2014/main" id="{442B9D39-1AAA-4D36-B4E2-13CFF81F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23" y="1180588"/>
            <a:ext cx="7621736" cy="44968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CDD791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Understanding probability density functions (PDFs)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FFF824-344A-4AED-BDE7-E600CAEFF583}"/>
              </a:ext>
            </a:extLst>
          </p:cNvPr>
          <p:cNvSpPr/>
          <p:nvPr/>
        </p:nvSpPr>
        <p:spPr>
          <a:xfrm>
            <a:off x="1170939" y="5633900"/>
            <a:ext cx="1498295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dirty="0"/>
              <a:t>Height in inches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2A2FE37-DA14-44FC-9FB8-527AAC1649AC}"/>
              </a:ext>
            </a:extLst>
          </p:cNvPr>
          <p:cNvCxnSpPr>
            <a:stCxn id="3" idx="3"/>
          </p:cNvCxnSpPr>
          <p:nvPr/>
        </p:nvCxnSpPr>
        <p:spPr>
          <a:xfrm flipV="1">
            <a:off x="2669234" y="5756988"/>
            <a:ext cx="344554" cy="154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High density">
            <a:extLst>
              <a:ext uri="{FF2B5EF4-FFF2-40B4-BE49-F238E27FC236}">
                <a16:creationId xmlns:a16="http://schemas.microsoft.com/office/drawing/2014/main" id="{93783BB5-4B3F-438B-B4DF-C5D2F74E0AF1}"/>
              </a:ext>
            </a:extLst>
          </p:cNvPr>
          <p:cNvGrpSpPr/>
          <p:nvPr/>
        </p:nvGrpSpPr>
        <p:grpSpPr>
          <a:xfrm>
            <a:off x="4211712" y="4545329"/>
            <a:ext cx="974492" cy="735798"/>
            <a:chOff x="4211712" y="4545329"/>
            <a:chExt cx="974492" cy="73579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7D06F7B-4C92-46F3-B89F-E1D63DE98DEA}"/>
                </a:ext>
              </a:extLst>
            </p:cNvPr>
            <p:cNvSpPr/>
            <p:nvPr/>
          </p:nvSpPr>
          <p:spPr>
            <a:xfrm>
              <a:off x="4211712" y="4545329"/>
              <a:ext cx="974492" cy="387798"/>
            </a:xfrm>
            <a:prstGeom prst="rect">
              <a:avLst/>
            </a:prstGeom>
            <a:ln w="31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91440" tIns="9144" rIns="91440" bIns="9144">
              <a:spAutoFit/>
            </a:bodyPr>
            <a:lstStyle/>
            <a:p>
              <a:r>
                <a:rPr lang="en-US" sz="1200" dirty="0"/>
                <a:t>High density of samples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B4A45FE-BFD4-4815-ADC0-F8449C2BCDDA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4698958" y="4933127"/>
              <a:ext cx="0" cy="348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Low density">
            <a:extLst>
              <a:ext uri="{FF2B5EF4-FFF2-40B4-BE49-F238E27FC236}">
                <a16:creationId xmlns:a16="http://schemas.microsoft.com/office/drawing/2014/main" id="{39DD7E8C-4106-46E0-B077-8828CFFBB26C}"/>
              </a:ext>
            </a:extLst>
          </p:cNvPr>
          <p:cNvGrpSpPr/>
          <p:nvPr/>
        </p:nvGrpSpPr>
        <p:grpSpPr>
          <a:xfrm>
            <a:off x="1417088" y="4545329"/>
            <a:ext cx="6555838" cy="747859"/>
            <a:chOff x="1417088" y="4545329"/>
            <a:chExt cx="6555838" cy="74785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AB7E0A-E263-4FE0-B17F-842648360A5B}"/>
                </a:ext>
              </a:extLst>
            </p:cNvPr>
            <p:cNvSpPr/>
            <p:nvPr/>
          </p:nvSpPr>
          <p:spPr>
            <a:xfrm>
              <a:off x="6998434" y="4545329"/>
              <a:ext cx="974492" cy="387798"/>
            </a:xfrm>
            <a:prstGeom prst="rect">
              <a:avLst/>
            </a:prstGeom>
            <a:ln w="31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91440" tIns="9144" rIns="91440" bIns="9144">
              <a:spAutoFit/>
            </a:bodyPr>
            <a:lstStyle/>
            <a:p>
              <a:r>
                <a:rPr lang="en-US" sz="1200" dirty="0"/>
                <a:t>Low density of samples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A1132CE-0361-4E21-B2B2-776492DF7908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>
              <a:off x="7485680" y="4933127"/>
              <a:ext cx="0" cy="348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4CF4005-6788-42BA-B5CA-30D7783BF5EF}"/>
                </a:ext>
              </a:extLst>
            </p:cNvPr>
            <p:cNvSpPr/>
            <p:nvPr/>
          </p:nvSpPr>
          <p:spPr>
            <a:xfrm>
              <a:off x="1417088" y="4557390"/>
              <a:ext cx="974492" cy="387798"/>
            </a:xfrm>
            <a:prstGeom prst="rect">
              <a:avLst/>
            </a:prstGeom>
            <a:ln w="31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91440" tIns="9144" rIns="91440" bIns="9144">
              <a:spAutoFit/>
            </a:bodyPr>
            <a:lstStyle/>
            <a:p>
              <a:r>
                <a:rPr lang="en-US" sz="1200" dirty="0"/>
                <a:t>Low density of samples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DF21668-C089-43BF-9F96-1E6532AC2580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>
              <a:off x="1904334" y="4945188"/>
              <a:ext cx="0" cy="348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Medium density">
            <a:extLst>
              <a:ext uri="{FF2B5EF4-FFF2-40B4-BE49-F238E27FC236}">
                <a16:creationId xmlns:a16="http://schemas.microsoft.com/office/drawing/2014/main" id="{FF76C23A-EB9D-42E2-9A76-56C08C5BF9A5}"/>
              </a:ext>
            </a:extLst>
          </p:cNvPr>
          <p:cNvGrpSpPr/>
          <p:nvPr/>
        </p:nvGrpSpPr>
        <p:grpSpPr>
          <a:xfrm>
            <a:off x="2702370" y="4545329"/>
            <a:ext cx="3989828" cy="747859"/>
            <a:chOff x="2702370" y="4545329"/>
            <a:chExt cx="3989828" cy="74785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78EBE02-4BE8-4778-B41F-046399A887E4}"/>
                </a:ext>
              </a:extLst>
            </p:cNvPr>
            <p:cNvSpPr/>
            <p:nvPr/>
          </p:nvSpPr>
          <p:spPr>
            <a:xfrm>
              <a:off x="2702370" y="4551671"/>
              <a:ext cx="1199758" cy="387798"/>
            </a:xfrm>
            <a:prstGeom prst="rect">
              <a:avLst/>
            </a:prstGeom>
            <a:ln w="31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91440" tIns="9144" rIns="91440" bIns="9144">
              <a:spAutoFit/>
            </a:bodyPr>
            <a:lstStyle/>
            <a:p>
              <a:r>
                <a:rPr lang="en-US" sz="1200" dirty="0"/>
                <a:t>Medium density of samples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FA1CD1F-E769-478C-BFA0-15EA1D5A9709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3302249" y="4939469"/>
              <a:ext cx="0" cy="35371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36DCB89-C31A-4EBD-9EB7-708D5B6C11EC}"/>
                </a:ext>
              </a:extLst>
            </p:cNvPr>
            <p:cNvSpPr/>
            <p:nvPr/>
          </p:nvSpPr>
          <p:spPr>
            <a:xfrm>
              <a:off x="5492440" y="4545329"/>
              <a:ext cx="1199758" cy="387798"/>
            </a:xfrm>
            <a:prstGeom prst="rect">
              <a:avLst/>
            </a:prstGeom>
            <a:ln w="31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91440" tIns="9144" rIns="91440" bIns="9144">
              <a:spAutoFit/>
            </a:bodyPr>
            <a:lstStyle/>
            <a:p>
              <a:r>
                <a:rPr lang="en-US" sz="1200" dirty="0"/>
                <a:t>Medium density of samples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CC7FC3E-664D-413C-B651-2D456C79EB0A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>
              <a:off x="6092319" y="4933127"/>
              <a:ext cx="0" cy="35371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PDF axis label">
            <a:extLst>
              <a:ext uri="{FF2B5EF4-FFF2-40B4-BE49-F238E27FC236}">
                <a16:creationId xmlns:a16="http://schemas.microsoft.com/office/drawing/2014/main" id="{A202B4EE-11E3-44EE-BEC3-99A155EBC3F5}"/>
              </a:ext>
            </a:extLst>
          </p:cNvPr>
          <p:cNvGrpSpPr/>
          <p:nvPr/>
        </p:nvGrpSpPr>
        <p:grpSpPr>
          <a:xfrm>
            <a:off x="202060" y="2354000"/>
            <a:ext cx="276999" cy="2149999"/>
            <a:chOff x="202060" y="1614196"/>
            <a:chExt cx="276999" cy="214999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E1965EE-DBA4-4063-B4A7-517A87BD3A6B}"/>
                </a:ext>
              </a:extLst>
            </p:cNvPr>
            <p:cNvSpPr/>
            <p:nvPr/>
          </p:nvSpPr>
          <p:spPr>
            <a:xfrm rot="16200000">
              <a:off x="-569689" y="2715446"/>
              <a:ext cx="1820498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dirty="0"/>
                <a:t>Probability Density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A55C9ECC-290B-4611-B356-1001972472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558" y="1614196"/>
              <a:ext cx="4675" cy="3295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52AEEA1-B49A-40A7-AC5A-915B3DBB1262}"/>
                  </a:ext>
                </a:extLst>
              </p:cNvPr>
              <p:cNvSpPr txBox="1"/>
              <p:nvPr/>
            </p:nvSpPr>
            <p:spPr>
              <a:xfrm>
                <a:off x="6200750" y="1064165"/>
                <a:ext cx="2602692" cy="20865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The PDF curve shows how the sample density varies with height.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The entire curve is specified using just two numbers, the mean and the standard deviation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1600" dirty="0"/>
                  <a:t>.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52AEEA1-B49A-40A7-AC5A-915B3DBB1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750" y="1064165"/>
                <a:ext cx="2602692" cy="2086533"/>
              </a:xfrm>
              <a:prstGeom prst="rect">
                <a:avLst/>
              </a:prstGeom>
              <a:blipFill>
                <a:blip r:embed="rId4"/>
                <a:stretch>
                  <a:fillRect l="-932" t="-581" b="-145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638A4B6A-2569-4DDA-A585-ECE8D548ABC0}"/>
              </a:ext>
            </a:extLst>
          </p:cNvPr>
          <p:cNvGrpSpPr/>
          <p:nvPr/>
        </p:nvGrpSpPr>
        <p:grpSpPr>
          <a:xfrm>
            <a:off x="1428344" y="1947924"/>
            <a:ext cx="2296885" cy="764889"/>
            <a:chOff x="1690653" y="2281665"/>
            <a:chExt cx="2296885" cy="7648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5D2A0AAB-322A-438A-B15C-F812937F20C2}"/>
                    </a:ext>
                  </a:extLst>
                </p:cNvPr>
                <p:cNvSpPr/>
                <p:nvPr/>
              </p:nvSpPr>
              <p:spPr>
                <a:xfrm>
                  <a:off x="1690653" y="2281665"/>
                  <a:ext cx="1988814" cy="764889"/>
                </a:xfrm>
                <a:prstGeom prst="rect">
                  <a:avLst/>
                </a:prstGeom>
                <a:solidFill>
                  <a:srgbClr val="FFECEC"/>
                </a:solidFill>
                <a:ln w="38100">
                  <a:solidFill>
                    <a:srgbClr val="FF7A7A"/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rad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sub>
                            </m:sSub>
                          </m:den>
                        </m:f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Rectangle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0653" y="2281665"/>
                  <a:ext cx="1988814" cy="76488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 w="38100">
                  <a:solidFill>
                    <a:srgbClr val="FF7A7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819757E-2A6F-4AC8-A7FF-D78CE3C0473B}"/>
                </a:ext>
              </a:extLst>
            </p:cNvPr>
            <p:cNvCxnSpPr>
              <a:stCxn id="26" idx="3"/>
            </p:cNvCxnSpPr>
            <p:nvPr/>
          </p:nvCxnSpPr>
          <p:spPr>
            <a:xfrm flipV="1">
              <a:off x="3679467" y="2664109"/>
              <a:ext cx="308071" cy="1"/>
            </a:xfrm>
            <a:prstGeom prst="straightConnector1">
              <a:avLst/>
            </a:prstGeom>
            <a:ln w="38100">
              <a:solidFill>
                <a:srgbClr val="FF7A7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844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ECC1E28-DDFA-4312-814D-43B3D07D63F0}"/>
              </a:ext>
            </a:extLst>
          </p:cNvPr>
          <p:cNvGrpSpPr/>
          <p:nvPr/>
        </p:nvGrpSpPr>
        <p:grpSpPr>
          <a:xfrm>
            <a:off x="1196901" y="3790089"/>
            <a:ext cx="6680652" cy="2060386"/>
            <a:chOff x="1196901" y="3790089"/>
            <a:chExt cx="6680652" cy="20603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op_M_Denominator">
                  <a:extLst>
                    <a:ext uri="{FF2B5EF4-FFF2-40B4-BE49-F238E27FC236}">
                      <a16:creationId xmlns:a16="http://schemas.microsoft.com/office/drawing/2014/main" id="{746A8442-D349-4C14-BE9F-EA60C9CF06E3}"/>
                    </a:ext>
                  </a:extLst>
                </p:cNvPr>
                <p:cNvSpPr/>
                <p:nvPr/>
              </p:nvSpPr>
              <p:spPr>
                <a:xfrm>
                  <a:off x="2978528" y="3790089"/>
                  <a:ext cx="2986202" cy="808235"/>
                </a:xfrm>
                <a:prstGeom prst="rect">
                  <a:avLst/>
                </a:prstGeom>
                <a:solidFill>
                  <a:srgbClr val="DEF0FF"/>
                </a:solidFill>
                <a:ln w="38100">
                  <a:solidFill>
                    <a:srgbClr val="0E0EFF"/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ra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</m:den>
                            </m:f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𝑀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𝑀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op_M_Denominator">
                  <a:extLst>
                    <a:ext uri="{FF2B5EF4-FFF2-40B4-BE49-F238E27FC236}">
                      <a16:creationId xmlns:a16="http://schemas.microsoft.com/office/drawing/2014/main" id="{746A8442-D349-4C14-BE9F-EA60C9CF06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8528" y="3790089"/>
                  <a:ext cx="2986202" cy="80823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rgbClr val="0E0EFF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op_M_Denominator">
                  <a:extLst>
                    <a:ext uri="{FF2B5EF4-FFF2-40B4-BE49-F238E27FC236}">
                      <a16:creationId xmlns:a16="http://schemas.microsoft.com/office/drawing/2014/main" id="{39CC0749-E2E6-4A4E-8E0B-0CAFDE8F4D71}"/>
                    </a:ext>
                  </a:extLst>
                </p:cNvPr>
                <p:cNvSpPr/>
                <p:nvPr/>
              </p:nvSpPr>
              <p:spPr>
                <a:xfrm>
                  <a:off x="4891351" y="5042240"/>
                  <a:ext cx="2986202" cy="808235"/>
                </a:xfrm>
                <a:prstGeom prst="rect">
                  <a:avLst/>
                </a:prstGeom>
                <a:solidFill>
                  <a:srgbClr val="DEF0FF"/>
                </a:solidFill>
                <a:ln w="38100">
                  <a:solidFill>
                    <a:srgbClr val="0E0EFF"/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ra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</m:den>
                            </m:f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𝑀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𝑀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op_M_Denominator">
                  <a:extLst>
                    <a:ext uri="{FF2B5EF4-FFF2-40B4-BE49-F238E27FC236}">
                      <a16:creationId xmlns:a16="http://schemas.microsoft.com/office/drawing/2014/main" id="{39CC0749-E2E6-4A4E-8E0B-0CAFDE8F4D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1351" y="5042240"/>
                  <a:ext cx="2986202" cy="80823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rgbClr val="0E0EFF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op_F_Denominator">
                  <a:extLst>
                    <a:ext uri="{FF2B5EF4-FFF2-40B4-BE49-F238E27FC236}">
                      <a16:creationId xmlns:a16="http://schemas.microsoft.com/office/drawing/2014/main" id="{47935138-2235-4F38-BFE4-34EAEFEB43CB}"/>
                    </a:ext>
                  </a:extLst>
                </p:cNvPr>
                <p:cNvSpPr/>
                <p:nvPr/>
              </p:nvSpPr>
              <p:spPr>
                <a:xfrm>
                  <a:off x="1196901" y="5042240"/>
                  <a:ext cx="2855012" cy="808235"/>
                </a:xfrm>
                <a:prstGeom prst="rect">
                  <a:avLst/>
                </a:prstGeom>
                <a:solidFill>
                  <a:srgbClr val="FFECEC"/>
                </a:solidFill>
                <a:ln w="38100">
                  <a:solidFill>
                    <a:srgbClr val="FF7A7A"/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ra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</m:t>
                                    </m:r>
                                  </m:sub>
                                </m:sSub>
                              </m:den>
                            </m:f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𝐹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𝐹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op_F_Denominator">
                  <a:extLst>
                    <a:ext uri="{FF2B5EF4-FFF2-40B4-BE49-F238E27FC236}">
                      <a16:creationId xmlns:a16="http://schemas.microsoft.com/office/drawing/2014/main" id="{47935138-2235-4F38-BFE4-34EAEFEB43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6901" y="5042240"/>
                  <a:ext cx="2855012" cy="80823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rgbClr val="FF7A7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67D06D1-132E-4CE0-B908-409948B0B6CC}"/>
              </a:ext>
            </a:extLst>
          </p:cNvPr>
          <p:cNvGrpSpPr/>
          <p:nvPr/>
        </p:nvGrpSpPr>
        <p:grpSpPr>
          <a:xfrm>
            <a:off x="1183295" y="643350"/>
            <a:ext cx="6680652" cy="2054379"/>
            <a:chOff x="1183295" y="643350"/>
            <a:chExt cx="6680652" cy="20543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op_F_Numerator">
                  <a:extLst>
                    <a:ext uri="{FF2B5EF4-FFF2-40B4-BE49-F238E27FC236}">
                      <a16:creationId xmlns:a16="http://schemas.microsoft.com/office/drawing/2014/main" id="{F65994F1-84C2-4F43-ADAF-061E849491E0}"/>
                    </a:ext>
                  </a:extLst>
                </p:cNvPr>
                <p:cNvSpPr/>
                <p:nvPr/>
              </p:nvSpPr>
              <p:spPr>
                <a:xfrm>
                  <a:off x="3032195" y="643350"/>
                  <a:ext cx="2855012" cy="808235"/>
                </a:xfrm>
                <a:prstGeom prst="rect">
                  <a:avLst/>
                </a:prstGeom>
                <a:solidFill>
                  <a:srgbClr val="FFECEC"/>
                </a:solidFill>
                <a:ln w="38100">
                  <a:solidFill>
                    <a:srgbClr val="FF7A7A"/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ra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</m:t>
                                    </m:r>
                                  </m:sub>
                                </m:sSub>
                              </m:den>
                            </m:f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𝐹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𝐹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op_F_Numerator">
                  <a:extLst>
                    <a:ext uri="{FF2B5EF4-FFF2-40B4-BE49-F238E27FC236}">
                      <a16:creationId xmlns:a16="http://schemas.microsoft.com/office/drawing/2014/main" id="{F65994F1-84C2-4F43-ADAF-061E849491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2195" y="643350"/>
                  <a:ext cx="2855012" cy="80823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rgbClr val="FF7A7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op_F_Numerator">
                  <a:extLst>
                    <a:ext uri="{FF2B5EF4-FFF2-40B4-BE49-F238E27FC236}">
                      <a16:creationId xmlns:a16="http://schemas.microsoft.com/office/drawing/2014/main" id="{7BC6531F-DABB-4AB7-A1D3-1C2797FA47B3}"/>
                    </a:ext>
                  </a:extLst>
                </p:cNvPr>
                <p:cNvSpPr/>
                <p:nvPr/>
              </p:nvSpPr>
              <p:spPr>
                <a:xfrm>
                  <a:off x="1183295" y="1889494"/>
                  <a:ext cx="2855012" cy="808235"/>
                </a:xfrm>
                <a:prstGeom prst="rect">
                  <a:avLst/>
                </a:prstGeom>
                <a:solidFill>
                  <a:srgbClr val="FFECEC"/>
                </a:solidFill>
                <a:ln w="38100">
                  <a:solidFill>
                    <a:srgbClr val="FF7A7A"/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ra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</m:t>
                                    </m:r>
                                  </m:sub>
                                </m:sSub>
                              </m:den>
                            </m:f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𝐹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𝐹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op_F_Numerator">
                  <a:extLst>
                    <a:ext uri="{FF2B5EF4-FFF2-40B4-BE49-F238E27FC236}">
                      <a16:creationId xmlns:a16="http://schemas.microsoft.com/office/drawing/2014/main" id="{7BC6531F-DABB-4AB7-A1D3-1C2797FA47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3295" y="1889494"/>
                  <a:ext cx="2855012" cy="80823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8100">
                  <a:solidFill>
                    <a:srgbClr val="FF7A7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op_M_Denominator">
                  <a:extLst>
                    <a:ext uri="{FF2B5EF4-FFF2-40B4-BE49-F238E27FC236}">
                      <a16:creationId xmlns:a16="http://schemas.microsoft.com/office/drawing/2014/main" id="{C991A95C-9901-44E7-9996-0C77315C939C}"/>
                    </a:ext>
                  </a:extLst>
                </p:cNvPr>
                <p:cNvSpPr/>
                <p:nvPr/>
              </p:nvSpPr>
              <p:spPr>
                <a:xfrm>
                  <a:off x="4877745" y="1889494"/>
                  <a:ext cx="2986202" cy="808235"/>
                </a:xfrm>
                <a:prstGeom prst="rect">
                  <a:avLst/>
                </a:prstGeom>
                <a:solidFill>
                  <a:srgbClr val="DEF0FF"/>
                </a:solidFill>
                <a:ln w="38100">
                  <a:solidFill>
                    <a:srgbClr val="0E0EFF"/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ra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</m:den>
                            </m:f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𝑀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𝑀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op_M_Denominator">
                  <a:extLst>
                    <a:ext uri="{FF2B5EF4-FFF2-40B4-BE49-F238E27FC236}">
                      <a16:creationId xmlns:a16="http://schemas.microsoft.com/office/drawing/2014/main" id="{C991A95C-9901-44E7-9996-0C77315C93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7745" y="1889494"/>
                  <a:ext cx="2986202" cy="80823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>
                  <a:solidFill>
                    <a:srgbClr val="0E0EFF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DB2B9-BBCE-4371-8D45-67B5254A1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these slightly modified formulas “more” correct?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8B72029-2D42-4D4D-A2C9-3035C43A6D98}"/>
              </a:ext>
            </a:extLst>
          </p:cNvPr>
          <p:cNvCxnSpPr>
            <a:cxnSpLocks/>
          </p:cNvCxnSpPr>
          <p:nvPr/>
        </p:nvCxnSpPr>
        <p:spPr>
          <a:xfrm>
            <a:off x="1192053" y="4835738"/>
            <a:ext cx="6787102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975574A-E312-4AFB-A9D6-DEAE88B028C9}"/>
              </a:ext>
            </a:extLst>
          </p:cNvPr>
          <p:cNvSpPr txBox="1"/>
          <p:nvPr/>
        </p:nvSpPr>
        <p:spPr>
          <a:xfrm>
            <a:off x="4365830" y="5092414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53E1F9F-61B3-4E79-AAB2-5D6978A8BEDD}"/>
                  </a:ext>
                </a:extLst>
              </p:cNvPr>
              <p:cNvSpPr/>
              <p:nvPr/>
            </p:nvSpPr>
            <p:spPr>
              <a:xfrm>
                <a:off x="76145" y="1500143"/>
                <a:ext cx="986103" cy="369332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53E1F9F-61B3-4E79-AAB2-5D6978A8BE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5" y="1500143"/>
                <a:ext cx="986103" cy="369332"/>
              </a:xfrm>
              <a:prstGeom prst="rect">
                <a:avLst/>
              </a:prstGeom>
              <a:blipFill>
                <a:blip r:embed="rId8"/>
                <a:stretch>
                  <a:fillRect l="-4938" r="-2469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FB66E45-8678-4FC3-B6F1-1242E6821F41}"/>
                  </a:ext>
                </a:extLst>
              </p:cNvPr>
              <p:cNvSpPr/>
              <p:nvPr/>
            </p:nvSpPr>
            <p:spPr>
              <a:xfrm>
                <a:off x="76145" y="4644999"/>
                <a:ext cx="1038810" cy="369332"/>
              </a:xfrm>
              <a:prstGeom prst="rect">
                <a:avLst/>
              </a:prstGeom>
            </p:spPr>
            <p:txBody>
              <a:bodyPr wrap="non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kern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FB66E45-8678-4FC3-B6F1-1242E6821F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5" y="4644999"/>
                <a:ext cx="1038810" cy="369332"/>
              </a:xfrm>
              <a:prstGeom prst="rect">
                <a:avLst/>
              </a:prstGeom>
              <a:blipFill>
                <a:blip r:embed="rId9"/>
                <a:stretch>
                  <a:fillRect l="-4678" r="-1754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Line_Plus">
            <a:extLst>
              <a:ext uri="{FF2B5EF4-FFF2-40B4-BE49-F238E27FC236}">
                <a16:creationId xmlns:a16="http://schemas.microsoft.com/office/drawing/2014/main" id="{735B7C62-CC72-46A4-B499-2FDE65B9EAF7}"/>
              </a:ext>
            </a:extLst>
          </p:cNvPr>
          <p:cNvGrpSpPr/>
          <p:nvPr/>
        </p:nvGrpSpPr>
        <p:grpSpPr>
          <a:xfrm>
            <a:off x="1178447" y="1682992"/>
            <a:ext cx="6787102" cy="964562"/>
            <a:chOff x="1178449" y="1688123"/>
            <a:chExt cx="6787102" cy="964562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6C3288E-42CD-4F8E-9112-C7295F0406E2}"/>
                </a:ext>
              </a:extLst>
            </p:cNvPr>
            <p:cNvCxnSpPr>
              <a:cxnSpLocks/>
            </p:cNvCxnSpPr>
            <p:nvPr/>
          </p:nvCxnSpPr>
          <p:spPr>
            <a:xfrm>
              <a:off x="1178449" y="1688123"/>
              <a:ext cx="6787102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6CB194B-5850-4BB7-A77D-78012746874F}"/>
                </a:ext>
              </a:extLst>
            </p:cNvPr>
            <p:cNvSpPr txBox="1"/>
            <p:nvPr/>
          </p:nvSpPr>
          <p:spPr>
            <a:xfrm>
              <a:off x="4352226" y="1944799"/>
              <a:ext cx="4395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+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B8833BB-7F92-4F74-9984-578E6996F442}"/>
              </a:ext>
            </a:extLst>
          </p:cNvPr>
          <p:cNvGrpSpPr/>
          <p:nvPr/>
        </p:nvGrpSpPr>
        <p:grpSpPr>
          <a:xfrm>
            <a:off x="1188361" y="643350"/>
            <a:ext cx="6675586" cy="2054379"/>
            <a:chOff x="1188361" y="643350"/>
            <a:chExt cx="6675586" cy="20543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op_F_Numerator">
                  <a:extLst>
                    <a:ext uri="{FF2B5EF4-FFF2-40B4-BE49-F238E27FC236}">
                      <a16:creationId xmlns:a16="http://schemas.microsoft.com/office/drawing/2014/main" id="{26AAA10F-70F5-4E0D-B800-961162BE8206}"/>
                    </a:ext>
                  </a:extLst>
                </p:cNvPr>
                <p:cNvSpPr/>
                <p:nvPr/>
              </p:nvSpPr>
              <p:spPr>
                <a:xfrm>
                  <a:off x="3087786" y="643350"/>
                  <a:ext cx="2799421" cy="808235"/>
                </a:xfrm>
                <a:prstGeom prst="rect">
                  <a:avLst/>
                </a:prstGeom>
                <a:solidFill>
                  <a:srgbClr val="FFECEC"/>
                </a:solidFill>
                <a:ln w="38100">
                  <a:solidFill>
                    <a:srgbClr val="FF7A7A"/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ra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</m:t>
                                    </m:r>
                                  </m:sub>
                                </m:sSub>
                              </m:den>
                            </m:f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𝐹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𝐹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op_F_Numerator">
                  <a:extLst>
                    <a:ext uri="{FF2B5EF4-FFF2-40B4-BE49-F238E27FC236}">
                      <a16:creationId xmlns:a16="http://schemas.microsoft.com/office/drawing/2014/main" id="{26AAA10F-70F5-4E0D-B800-961162BE82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7786" y="643350"/>
                  <a:ext cx="2799421" cy="80823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8100">
                  <a:solidFill>
                    <a:srgbClr val="FF7A7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op_F_Numerator">
                  <a:extLst>
                    <a:ext uri="{FF2B5EF4-FFF2-40B4-BE49-F238E27FC236}">
                      <a16:creationId xmlns:a16="http://schemas.microsoft.com/office/drawing/2014/main" id="{8837CB2F-756C-4EF3-A7E3-8CCF60C4F691}"/>
                    </a:ext>
                  </a:extLst>
                </p:cNvPr>
                <p:cNvSpPr/>
                <p:nvPr/>
              </p:nvSpPr>
              <p:spPr>
                <a:xfrm>
                  <a:off x="1188361" y="1889494"/>
                  <a:ext cx="2849946" cy="808235"/>
                </a:xfrm>
                <a:prstGeom prst="rect">
                  <a:avLst/>
                </a:prstGeom>
                <a:solidFill>
                  <a:srgbClr val="FFECEC"/>
                </a:solidFill>
                <a:ln w="38100">
                  <a:solidFill>
                    <a:srgbClr val="FF7A7A"/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ra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</m:t>
                                    </m:r>
                                  </m:sub>
                                </m:sSub>
                              </m:den>
                            </m:f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𝐹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𝐹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Top_F_Numerator">
                  <a:extLst>
                    <a:ext uri="{FF2B5EF4-FFF2-40B4-BE49-F238E27FC236}">
                      <a16:creationId xmlns:a16="http://schemas.microsoft.com/office/drawing/2014/main" id="{8837CB2F-756C-4EF3-A7E3-8CCF60C4F6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8361" y="1889494"/>
                  <a:ext cx="2849946" cy="80823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38100">
                  <a:solidFill>
                    <a:srgbClr val="FF7A7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op_M_Denominator">
                  <a:extLst>
                    <a:ext uri="{FF2B5EF4-FFF2-40B4-BE49-F238E27FC236}">
                      <a16:creationId xmlns:a16="http://schemas.microsoft.com/office/drawing/2014/main" id="{ADD93B73-F4DA-4DCE-B25D-F48FB24AD998}"/>
                    </a:ext>
                  </a:extLst>
                </p:cNvPr>
                <p:cNvSpPr/>
                <p:nvPr/>
              </p:nvSpPr>
              <p:spPr>
                <a:xfrm>
                  <a:off x="4933337" y="1889494"/>
                  <a:ext cx="2930610" cy="808235"/>
                </a:xfrm>
                <a:prstGeom prst="rect">
                  <a:avLst/>
                </a:prstGeom>
                <a:solidFill>
                  <a:srgbClr val="DEF0FF"/>
                </a:solidFill>
                <a:ln w="38100">
                  <a:solidFill>
                    <a:srgbClr val="0E0EFF"/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ra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</m:den>
                            </m:f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𝑀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𝑀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op_M_Denominator">
                  <a:extLst>
                    <a:ext uri="{FF2B5EF4-FFF2-40B4-BE49-F238E27FC236}">
                      <a16:creationId xmlns:a16="http://schemas.microsoft.com/office/drawing/2014/main" id="{ADD93B73-F4DA-4DCE-B25D-F48FB24AD9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3337" y="1889494"/>
                  <a:ext cx="2930610" cy="80823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38100">
                  <a:solidFill>
                    <a:srgbClr val="0E0EFF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5CC8268-1380-49F7-B180-0298DC709E7F}"/>
              </a:ext>
            </a:extLst>
          </p:cNvPr>
          <p:cNvGrpSpPr/>
          <p:nvPr/>
        </p:nvGrpSpPr>
        <p:grpSpPr>
          <a:xfrm>
            <a:off x="1252492" y="3790089"/>
            <a:ext cx="6625061" cy="2060386"/>
            <a:chOff x="1252492" y="3790089"/>
            <a:chExt cx="6625061" cy="20603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op_M_Denominator">
                  <a:extLst>
                    <a:ext uri="{FF2B5EF4-FFF2-40B4-BE49-F238E27FC236}">
                      <a16:creationId xmlns:a16="http://schemas.microsoft.com/office/drawing/2014/main" id="{E2B832C8-3F6D-4C4E-B264-B52475A394DE}"/>
                    </a:ext>
                  </a:extLst>
                </p:cNvPr>
                <p:cNvSpPr/>
                <p:nvPr/>
              </p:nvSpPr>
              <p:spPr>
                <a:xfrm>
                  <a:off x="3034120" y="3790089"/>
                  <a:ext cx="2930610" cy="808235"/>
                </a:xfrm>
                <a:prstGeom prst="rect">
                  <a:avLst/>
                </a:prstGeom>
                <a:solidFill>
                  <a:srgbClr val="DEF0FF"/>
                </a:solidFill>
                <a:ln w="38100">
                  <a:solidFill>
                    <a:srgbClr val="0E0EFF"/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ra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</m:den>
                            </m:f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𝑀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𝑀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" name="Top_M_Denominator">
                  <a:extLst>
                    <a:ext uri="{FF2B5EF4-FFF2-40B4-BE49-F238E27FC236}">
                      <a16:creationId xmlns:a16="http://schemas.microsoft.com/office/drawing/2014/main" id="{E2B832C8-3F6D-4C4E-B264-B52475A394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4120" y="3790089"/>
                  <a:ext cx="2930610" cy="80823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38100">
                  <a:solidFill>
                    <a:srgbClr val="0E0EFF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op_M_Denominator">
                  <a:extLst>
                    <a:ext uri="{FF2B5EF4-FFF2-40B4-BE49-F238E27FC236}">
                      <a16:creationId xmlns:a16="http://schemas.microsoft.com/office/drawing/2014/main" id="{F73A592C-5B32-46F0-A5C7-5FAAC3FCAC4D}"/>
                    </a:ext>
                  </a:extLst>
                </p:cNvPr>
                <p:cNvSpPr/>
                <p:nvPr/>
              </p:nvSpPr>
              <p:spPr>
                <a:xfrm>
                  <a:off x="4946943" y="5042240"/>
                  <a:ext cx="2930610" cy="808235"/>
                </a:xfrm>
                <a:prstGeom prst="rect">
                  <a:avLst/>
                </a:prstGeom>
                <a:solidFill>
                  <a:srgbClr val="DEF0FF"/>
                </a:solidFill>
                <a:ln w="38100">
                  <a:solidFill>
                    <a:srgbClr val="0E0EFF"/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ra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</m:den>
                            </m:f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𝑀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𝑀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6" name="Top_M_Denominator">
                  <a:extLst>
                    <a:ext uri="{FF2B5EF4-FFF2-40B4-BE49-F238E27FC236}">
                      <a16:creationId xmlns:a16="http://schemas.microsoft.com/office/drawing/2014/main" id="{F73A592C-5B32-46F0-A5C7-5FAAC3FCAC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6943" y="5042240"/>
                  <a:ext cx="2930610" cy="80823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38100">
                  <a:solidFill>
                    <a:srgbClr val="0E0EFF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op_F_Denominator">
                  <a:extLst>
                    <a:ext uri="{FF2B5EF4-FFF2-40B4-BE49-F238E27FC236}">
                      <a16:creationId xmlns:a16="http://schemas.microsoft.com/office/drawing/2014/main" id="{EE958606-91DF-4040-A32C-DED457CE8DDF}"/>
                    </a:ext>
                  </a:extLst>
                </p:cNvPr>
                <p:cNvSpPr/>
                <p:nvPr/>
              </p:nvSpPr>
              <p:spPr>
                <a:xfrm>
                  <a:off x="1252492" y="5042240"/>
                  <a:ext cx="2799421" cy="808235"/>
                </a:xfrm>
                <a:prstGeom prst="rect">
                  <a:avLst/>
                </a:prstGeom>
                <a:solidFill>
                  <a:srgbClr val="FFECEC"/>
                </a:solidFill>
                <a:ln w="38100">
                  <a:solidFill>
                    <a:srgbClr val="FF7A7A"/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ra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</m:t>
                                    </m:r>
                                  </m:sub>
                                </m:sSub>
                              </m:den>
                            </m:f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𝐹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𝐹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" name="Top_F_Denominator">
                  <a:extLst>
                    <a:ext uri="{FF2B5EF4-FFF2-40B4-BE49-F238E27FC236}">
                      <a16:creationId xmlns:a16="http://schemas.microsoft.com/office/drawing/2014/main" id="{EE958606-91DF-4040-A32C-DED457CE8D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2492" y="5042240"/>
                  <a:ext cx="2799421" cy="80823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38100">
                  <a:solidFill>
                    <a:srgbClr val="FF7A7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463F05D-2390-4B0E-A3BD-8C4998763D44}"/>
              </a:ext>
            </a:extLst>
          </p:cNvPr>
          <p:cNvGrpSpPr/>
          <p:nvPr/>
        </p:nvGrpSpPr>
        <p:grpSpPr>
          <a:xfrm>
            <a:off x="757646" y="717801"/>
            <a:ext cx="4348039" cy="1555795"/>
            <a:chOff x="757646" y="717801"/>
            <a:chExt cx="4348039" cy="1555795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7EBCF39-63B8-4740-A300-80D60C6AA767}"/>
                </a:ext>
              </a:extLst>
            </p:cNvPr>
            <p:cNvSpPr/>
            <p:nvPr/>
          </p:nvSpPr>
          <p:spPr>
            <a:xfrm>
              <a:off x="757646" y="717801"/>
              <a:ext cx="1477900" cy="707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A priori </a:t>
              </a:r>
              <a:r>
                <a:rPr lang="en-US" sz="2000" dirty="0">
                  <a:solidFill>
                    <a:schemeClr val="bg1"/>
                  </a:solidFill>
                  <a:latin typeface="Calibri" panose="020F0502020204030204" pitchFamily="34" charset="0"/>
                </a:rPr>
                <a:t>probabilities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C59AAC9-4011-4441-B0F6-6E34B9087B09}"/>
                </a:ext>
              </a:extLst>
            </p:cNvPr>
            <p:cNvCxnSpPr>
              <a:cxnSpLocks/>
              <a:stCxn id="78" idx="3"/>
            </p:cNvCxnSpPr>
            <p:nvPr/>
          </p:nvCxnSpPr>
          <p:spPr>
            <a:xfrm>
              <a:off x="2235546" y="1071744"/>
              <a:ext cx="2870139" cy="120185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7CB3A17-F7E6-4BB6-8617-7B1977AF5C50}"/>
                </a:ext>
              </a:extLst>
            </p:cNvPr>
            <p:cNvCxnSpPr>
              <a:cxnSpLocks/>
              <a:stCxn id="78" idx="3"/>
            </p:cNvCxnSpPr>
            <p:nvPr/>
          </p:nvCxnSpPr>
          <p:spPr>
            <a:xfrm flipV="1">
              <a:off x="2235546" y="1058094"/>
              <a:ext cx="1004043" cy="136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A641D0F-6607-4F02-A8D4-D89798CD9E82}"/>
              </a:ext>
            </a:extLst>
          </p:cNvPr>
          <p:cNvGrpSpPr/>
          <p:nvPr/>
        </p:nvGrpSpPr>
        <p:grpSpPr>
          <a:xfrm>
            <a:off x="76145" y="1869475"/>
            <a:ext cx="1477900" cy="2728849"/>
            <a:chOff x="76145" y="1869475"/>
            <a:chExt cx="1477900" cy="2728849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043969F-111E-4CE9-9609-2E78F643EA2C}"/>
                </a:ext>
              </a:extLst>
            </p:cNvPr>
            <p:cNvSpPr/>
            <p:nvPr/>
          </p:nvSpPr>
          <p:spPr>
            <a:xfrm>
              <a:off x="76145" y="2931883"/>
              <a:ext cx="1477900" cy="707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libri" panose="020F0502020204030204" pitchFamily="34" charset="0"/>
                </a:rPr>
                <a:t>Posterior </a:t>
              </a:r>
              <a:r>
                <a:rPr lang="en-US" sz="2000" dirty="0">
                  <a:solidFill>
                    <a:schemeClr val="bg1"/>
                  </a:solidFill>
                  <a:latin typeface="Calibri" panose="020F0502020204030204" pitchFamily="34" charset="0"/>
                </a:rPr>
                <a:t>probabilities</a:t>
              </a: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957DF3BE-BDA1-4E6B-B55A-6C9D4ACCD4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571" y="1869475"/>
              <a:ext cx="0" cy="10624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6B8D2013-7F7B-41CB-9751-BA8D751FED4E}"/>
                </a:ext>
              </a:extLst>
            </p:cNvPr>
            <p:cNvCxnSpPr>
              <a:cxnSpLocks/>
            </p:cNvCxnSpPr>
            <p:nvPr/>
          </p:nvCxnSpPr>
          <p:spPr>
            <a:xfrm>
              <a:off x="326571" y="3639769"/>
              <a:ext cx="0" cy="95855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339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CDD791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Bayesian Formulas (with textbook notation)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9A15E99-F28D-4258-95B4-893BEF8954F6}"/>
              </a:ext>
            </a:extLst>
          </p:cNvPr>
          <p:cNvGrpSpPr/>
          <p:nvPr/>
        </p:nvGrpSpPr>
        <p:grpSpPr>
          <a:xfrm>
            <a:off x="3654287" y="972189"/>
            <a:ext cx="3827652" cy="1011901"/>
            <a:chOff x="8011250" y="2242702"/>
            <a:chExt cx="3827652" cy="1011901"/>
          </a:xfrm>
          <a:solidFill>
            <a:sysClr val="window" lastClr="FFFFFF"/>
          </a:solidFill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2AD3489-BA01-4307-9F57-357E26F99F92}"/>
                </a:ext>
              </a:extLst>
            </p:cNvPr>
            <p:cNvGrpSpPr/>
            <p:nvPr/>
          </p:nvGrpSpPr>
          <p:grpSpPr>
            <a:xfrm>
              <a:off x="8011250" y="2242702"/>
              <a:ext cx="3827652" cy="1011901"/>
              <a:chOff x="4991001" y="3719266"/>
              <a:chExt cx="3827652" cy="1011901"/>
            </a:xfrm>
            <a:grpFill/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9CA01668-20D8-4CD0-9287-480C58218741}"/>
                  </a:ext>
                </a:extLst>
              </p:cNvPr>
              <p:cNvGrpSpPr/>
              <p:nvPr/>
            </p:nvGrpSpPr>
            <p:grpSpPr>
              <a:xfrm>
                <a:off x="5991050" y="3719266"/>
                <a:ext cx="1633685" cy="417694"/>
                <a:chOff x="1805912" y="5122460"/>
                <a:chExt cx="1633685" cy="417694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8" name="Rectangle 57">
                      <a:extLst>
                        <a:ext uri="{FF2B5EF4-FFF2-40B4-BE49-F238E27FC236}">
                          <a16:creationId xmlns:a16="http://schemas.microsoft.com/office/drawing/2014/main" id="{32FE95D1-017F-4E9A-A52F-92B617008E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05912" y="5140044"/>
                      <a:ext cx="786049" cy="400110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𝑃</m:t>
                            </m:r>
                            <m: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𝐹</m:t>
                            </m:r>
                            <m: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</m:t>
                            </m:r>
                          </m:oMath>
                        </m:oMathPara>
                      </a14:m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58" name="Rectangle 57">
                      <a:extLst>
                        <a:ext uri="{FF2B5EF4-FFF2-40B4-BE49-F238E27FC236}">
                          <a16:creationId xmlns:a16="http://schemas.microsoft.com/office/drawing/2014/main" id="{32FE95D1-017F-4E9A-A52F-92B617008E8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05912" y="5140044"/>
                      <a:ext cx="786049" cy="400110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" name="Rectangle 58">
                      <a:extLst>
                        <a:ext uri="{FF2B5EF4-FFF2-40B4-BE49-F238E27FC236}">
                          <a16:creationId xmlns:a16="http://schemas.microsoft.com/office/drawing/2014/main" id="{C324C8B2-C870-420B-88D7-1D04D86BFD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5671" y="5122460"/>
                      <a:ext cx="993926" cy="400110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  <m: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|</m:t>
                                </m:r>
                                <m: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𝐹</m:t>
                                </m:r>
                              </m:e>
                            </m:d>
                          </m:oMath>
                        </m:oMathPara>
                      </a14:m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59" name="Rectangle 58">
                      <a:extLst>
                        <a:ext uri="{FF2B5EF4-FFF2-40B4-BE49-F238E27FC236}">
                          <a16:creationId xmlns:a16="http://schemas.microsoft.com/office/drawing/2014/main" id="{C324C8B2-C870-420B-88D7-1D04D86BFDD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45671" y="5122460"/>
                      <a:ext cx="993926" cy="400110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1363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D813288B-7172-4EE3-AFAE-4E63C9813256}"/>
                  </a:ext>
                </a:extLst>
              </p:cNvPr>
              <p:cNvGrpSpPr/>
              <p:nvPr/>
            </p:nvGrpSpPr>
            <p:grpSpPr>
              <a:xfrm>
                <a:off x="4991001" y="4295889"/>
                <a:ext cx="3827652" cy="435278"/>
                <a:chOff x="4744610" y="5216534"/>
                <a:chExt cx="3827652" cy="435278"/>
              </a:xfrm>
              <a:grpFill/>
            </p:grpSpPr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EEBFA368-391D-436C-8494-86E7376B1C0B}"/>
                    </a:ext>
                  </a:extLst>
                </p:cNvPr>
                <p:cNvGrpSpPr/>
                <p:nvPr/>
              </p:nvGrpSpPr>
              <p:grpSpPr>
                <a:xfrm>
                  <a:off x="6881381" y="5234118"/>
                  <a:ext cx="1690881" cy="417694"/>
                  <a:chOff x="1582967" y="5169115"/>
                  <a:chExt cx="1690881" cy="417694"/>
                </a:xfrm>
                <a:grpFill/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6" name="Rectangle 55">
                        <a:extLst>
                          <a:ext uri="{FF2B5EF4-FFF2-40B4-BE49-F238E27FC236}">
                            <a16:creationId xmlns:a16="http://schemas.microsoft.com/office/drawing/2014/main" id="{D7943180-0D83-40A1-9C6A-C2A4C2F874E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22726" y="5169115"/>
                        <a:ext cx="1051122" cy="400110"/>
                      </a:xfrm>
                      <a:prstGeom prst="rect">
                        <a:avLst/>
                      </a:prstGeom>
                      <a:grpFill/>
                    </p:spPr>
                    <p:txBody>
                      <a:bodyPr wrap="none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0" lang="en-US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0" lang="en-US" sz="20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0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  <m:r>
                                    <a:rPr kumimoji="0" lang="en-US" sz="20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|</m:t>
                                  </m:r>
                                  <m:r>
                                    <a:rPr kumimoji="0" lang="en-US" sz="20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𝑀</m:t>
                                  </m:r>
                                </m:e>
                              </m:d>
                            </m:oMath>
                          </m:oMathPara>
                        </a14:m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6" name="Rectangle 55">
                        <a:extLst>
                          <a:ext uri="{FF2B5EF4-FFF2-40B4-BE49-F238E27FC236}">
                            <a16:creationId xmlns:a16="http://schemas.microsoft.com/office/drawing/2014/main" id="{D7943180-0D83-40A1-9C6A-C2A4C2F874E6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222726" y="5169115"/>
                        <a:ext cx="1051122" cy="400110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b="-1363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7" name="Rectangle 56">
                        <a:extLst>
                          <a:ext uri="{FF2B5EF4-FFF2-40B4-BE49-F238E27FC236}">
                            <a16:creationId xmlns:a16="http://schemas.microsoft.com/office/drawing/2014/main" id="{88747010-F016-4B5F-8C69-62E060D79A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82967" y="5186699"/>
                        <a:ext cx="750910" cy="400110"/>
                      </a:xfrm>
                      <a:prstGeom prst="rect">
                        <a:avLst/>
                      </a:prstGeom>
                      <a:grpFill/>
                    </p:spPr>
                    <p:txBody>
                      <a:bodyPr wrap="none" rIns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0" lang="en-US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  <m:r>
                                <a:rPr kumimoji="0" lang="en-US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𝑀</m:t>
                              </m:r>
                              <m:r>
                                <a:rPr kumimoji="0" lang="en-US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m:oMathPara>
                        </a14:m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7" name="Rectangle 56">
                        <a:extLst>
                          <a:ext uri="{FF2B5EF4-FFF2-40B4-BE49-F238E27FC236}">
                            <a16:creationId xmlns:a16="http://schemas.microsoft.com/office/drawing/2014/main" id="{88747010-F016-4B5F-8C69-62E060D79AC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82967" y="5186699"/>
                        <a:ext cx="750910" cy="400110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r="-12195" b="-1538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44A4A24A-C773-4BA3-A7B4-86FA11D3EE7B}"/>
                    </a:ext>
                  </a:extLst>
                </p:cNvPr>
                <p:cNvGrpSpPr/>
                <p:nvPr/>
              </p:nvGrpSpPr>
              <p:grpSpPr>
                <a:xfrm>
                  <a:off x="4744610" y="5216534"/>
                  <a:ext cx="1644297" cy="417694"/>
                  <a:chOff x="1582967" y="5169115"/>
                  <a:chExt cx="1644297" cy="417694"/>
                </a:xfrm>
                <a:grpFill/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4" name="Rectangle 53">
                        <a:extLst>
                          <a:ext uri="{FF2B5EF4-FFF2-40B4-BE49-F238E27FC236}">
                            <a16:creationId xmlns:a16="http://schemas.microsoft.com/office/drawing/2014/main" id="{31520127-2441-4F15-8D6B-292D05B992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82967" y="5186699"/>
                        <a:ext cx="786049" cy="400110"/>
                      </a:xfrm>
                      <a:prstGeom prst="rect">
                        <a:avLst/>
                      </a:prstGeom>
                      <a:grpFill/>
                    </p:spPr>
                    <p:txBody>
                      <a:bodyPr wrap="none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0" lang="en-US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  <m:r>
                                <a:rPr kumimoji="0" lang="en-US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𝐹</m:t>
                              </m:r>
                              <m:r>
                                <a:rPr kumimoji="0" lang="en-US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m:oMathPara>
                        </a14:m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4" name="Rectangle 53">
                        <a:extLst>
                          <a:ext uri="{FF2B5EF4-FFF2-40B4-BE49-F238E27FC236}">
                            <a16:creationId xmlns:a16="http://schemas.microsoft.com/office/drawing/2014/main" id="{31520127-2441-4F15-8D6B-292D05B9921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582967" y="5186699"/>
                        <a:ext cx="786049" cy="400110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b="-1363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5" name="Rectangle 54">
                        <a:extLst>
                          <a:ext uri="{FF2B5EF4-FFF2-40B4-BE49-F238E27FC236}">
                            <a16:creationId xmlns:a16="http://schemas.microsoft.com/office/drawing/2014/main" id="{109CEEF7-80FE-4255-8372-C3C989028D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33338" y="5169115"/>
                        <a:ext cx="993926" cy="400110"/>
                      </a:xfrm>
                      <a:prstGeom prst="rect">
                        <a:avLst/>
                      </a:prstGeom>
                      <a:grpFill/>
                    </p:spPr>
                    <p:txBody>
                      <a:bodyPr wrap="none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0" lang="en-US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0" lang="en-US" sz="20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0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  <m:r>
                                    <a:rPr kumimoji="0" lang="en-US" sz="20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|</m:t>
                                  </m:r>
                                  <m:r>
                                    <a:rPr kumimoji="0" lang="en-US" sz="20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𝐹</m:t>
                                  </m:r>
                                </m:e>
                              </m:d>
                            </m:oMath>
                          </m:oMathPara>
                        </a14:m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5" name="Rectangle 54">
                        <a:extLst>
                          <a:ext uri="{FF2B5EF4-FFF2-40B4-BE49-F238E27FC236}">
                            <a16:creationId xmlns:a16="http://schemas.microsoft.com/office/drawing/2014/main" id="{109CEEF7-80FE-4255-8372-C3C989028DE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233338" y="5169115"/>
                        <a:ext cx="993926" cy="400110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b="-1363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0781A17-8ED0-4841-95ED-FA29F578613E}"/>
                </a:ext>
              </a:extLst>
            </p:cNvPr>
            <p:cNvGrpSpPr/>
            <p:nvPr/>
          </p:nvGrpSpPr>
          <p:grpSpPr>
            <a:xfrm>
              <a:off x="8056151" y="2725825"/>
              <a:ext cx="3660500" cy="510226"/>
              <a:chOff x="850764" y="4189477"/>
              <a:chExt cx="3660500" cy="510226"/>
            </a:xfrm>
            <a:grpFill/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8207BEA-634D-4962-BF62-1A73EF6DE94E}"/>
                  </a:ext>
                </a:extLst>
              </p:cNvPr>
              <p:cNvCxnSpPr/>
              <p:nvPr/>
            </p:nvCxnSpPr>
            <p:spPr>
              <a:xfrm>
                <a:off x="850764" y="4189477"/>
                <a:ext cx="3660500" cy="0"/>
              </a:xfrm>
              <a:prstGeom prst="line">
                <a:avLst/>
              </a:prstGeom>
              <a:grp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3001AE4-FE9F-45DC-8D30-87D2A897B226}"/>
                  </a:ext>
                </a:extLst>
              </p:cNvPr>
              <p:cNvSpPr txBox="1"/>
              <p:nvPr/>
            </p:nvSpPr>
            <p:spPr>
              <a:xfrm>
                <a:off x="2486454" y="4238038"/>
                <a:ext cx="338554" cy="461665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+</a:t>
                </a:r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0EB01EA-CBF4-4ECD-80D3-01C85B71B328}"/>
              </a:ext>
            </a:extLst>
          </p:cNvPr>
          <p:cNvGrpSpPr/>
          <p:nvPr/>
        </p:nvGrpSpPr>
        <p:grpSpPr>
          <a:xfrm>
            <a:off x="5366234" y="735669"/>
            <a:ext cx="3615089" cy="918423"/>
            <a:chOff x="5302606" y="2048101"/>
            <a:chExt cx="3615089" cy="918423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C8EDD3-E75C-4B6A-B7BA-67E202DAFBC3}"/>
                </a:ext>
              </a:extLst>
            </p:cNvPr>
            <p:cNvSpPr/>
            <p:nvPr/>
          </p:nvSpPr>
          <p:spPr>
            <a:xfrm>
              <a:off x="5302606" y="2343992"/>
              <a:ext cx="805798" cy="33467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B382D7BB-69F3-47F0-82BF-D9777B6AFFAC}"/>
                    </a:ext>
                  </a:extLst>
                </p:cNvPr>
                <p:cNvSpPr/>
                <p:nvPr/>
              </p:nvSpPr>
              <p:spPr>
                <a:xfrm>
                  <a:off x="7519529" y="2048101"/>
                  <a:ext cx="1398166" cy="918423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r>
                    <a:rPr lang="en-US" sz="1400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Given F what is the probability of “getting </a:t>
                  </a:r>
                  <a14:m>
                    <m:oMath xmlns:m="http://schemas.openxmlformats.org/officeDocument/2006/math">
                      <m:r>
                        <a:rPr lang="en-US" sz="1400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sz="1400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?”</a:t>
                  </a:r>
                </a:p>
              </p:txBody>
            </p:sp>
          </mc:Choice>
          <mc:Fallback xmlns=""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B382D7BB-69F3-47F0-82BF-D9777B6AFF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9529" y="2048101"/>
                  <a:ext cx="1398166" cy="91842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28228303-4757-440B-AE5D-886A34B9D760}"/>
                </a:ext>
              </a:extLst>
            </p:cNvPr>
            <p:cNvCxnSpPr>
              <a:cxnSpLocks/>
              <a:stCxn id="62" idx="1"/>
              <a:endCxn id="61" idx="3"/>
            </p:cNvCxnSpPr>
            <p:nvPr/>
          </p:nvCxnSpPr>
          <p:spPr>
            <a:xfrm flipH="1">
              <a:off x="6108404" y="2507313"/>
              <a:ext cx="1411125" cy="401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CE065EC-E9C4-4DFE-859C-260686657121}"/>
              </a:ext>
            </a:extLst>
          </p:cNvPr>
          <p:cNvGrpSpPr/>
          <p:nvPr/>
        </p:nvGrpSpPr>
        <p:grpSpPr>
          <a:xfrm>
            <a:off x="354883" y="1624558"/>
            <a:ext cx="6147958" cy="1278404"/>
            <a:chOff x="291255" y="3094984"/>
            <a:chExt cx="6147958" cy="1278404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3BEC91D-63C9-4508-A31E-5E5E67811ECF}"/>
                </a:ext>
              </a:extLst>
            </p:cNvPr>
            <p:cNvSpPr/>
            <p:nvPr/>
          </p:nvSpPr>
          <p:spPr>
            <a:xfrm>
              <a:off x="5831521" y="3094984"/>
              <a:ext cx="607692" cy="349519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3DA21A-CAAE-4443-868E-EEEB07EA90F4}"/>
                </a:ext>
              </a:extLst>
            </p:cNvPr>
            <p:cNvSpPr/>
            <p:nvPr/>
          </p:nvSpPr>
          <p:spPr>
            <a:xfrm>
              <a:off x="291255" y="3743073"/>
              <a:ext cx="1417934" cy="630315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/>
              <a:r>
                <a:rPr lang="en-US" sz="1400" kern="0" dirty="0">
                  <a:solidFill>
                    <a:prstClr val="black"/>
                  </a:solidFill>
                  <a:latin typeface="Calibri" panose="020F0502020204030204"/>
                </a:rPr>
                <a:t>How often does M occur?</a:t>
              </a:r>
            </a:p>
          </p:txBody>
        </p:sp>
        <p:cxnSp>
          <p:nvCxnSpPr>
            <p:cNvPr id="67" name="Elbow Connector 19">
              <a:extLst>
                <a:ext uri="{FF2B5EF4-FFF2-40B4-BE49-F238E27FC236}">
                  <a16:creationId xmlns:a16="http://schemas.microsoft.com/office/drawing/2014/main" id="{7068672E-5F8C-4944-9EB4-FC146C39EA1B}"/>
                </a:ext>
              </a:extLst>
            </p:cNvPr>
            <p:cNvCxnSpPr>
              <a:cxnSpLocks/>
              <a:stCxn id="66" idx="3"/>
              <a:endCxn id="65" idx="2"/>
            </p:cNvCxnSpPr>
            <p:nvPr/>
          </p:nvCxnSpPr>
          <p:spPr>
            <a:xfrm flipV="1">
              <a:off x="1709189" y="3444503"/>
              <a:ext cx="4426178" cy="613728"/>
            </a:xfrm>
            <a:prstGeom prst="bentConnector2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D9D1A77-4B62-46B2-BC4A-90C249086291}"/>
              </a:ext>
            </a:extLst>
          </p:cNvPr>
          <p:cNvGrpSpPr/>
          <p:nvPr/>
        </p:nvGrpSpPr>
        <p:grpSpPr>
          <a:xfrm>
            <a:off x="6540322" y="1625468"/>
            <a:ext cx="2440999" cy="1277494"/>
            <a:chOff x="6476694" y="2882487"/>
            <a:chExt cx="2440999" cy="1277494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DFABD9A-8F45-4D10-BDB5-4132A7C846C1}"/>
                </a:ext>
              </a:extLst>
            </p:cNvPr>
            <p:cNvSpPr/>
            <p:nvPr/>
          </p:nvSpPr>
          <p:spPr>
            <a:xfrm>
              <a:off x="6476694" y="2882487"/>
              <a:ext cx="827057" cy="349520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F12456D7-F12B-4524-8790-BB417E93D07D}"/>
                    </a:ext>
                  </a:extLst>
                </p:cNvPr>
                <p:cNvSpPr/>
                <p:nvPr/>
              </p:nvSpPr>
              <p:spPr>
                <a:xfrm>
                  <a:off x="7519528" y="3269980"/>
                  <a:ext cx="1398165" cy="890001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r>
                    <a:rPr lang="en-US" sz="1400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Given M what is the probability of “getting </a:t>
                  </a:r>
                  <a14:m>
                    <m:oMath xmlns:m="http://schemas.openxmlformats.org/officeDocument/2006/math">
                      <m:r>
                        <a:rPr lang="en-US" sz="1400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sz="1400" kern="0" dirty="0">
                      <a:solidFill>
                        <a:prstClr val="black"/>
                      </a:solidFill>
                      <a:latin typeface="Calibri" panose="020F0502020204030204"/>
                    </a:rPr>
                    <a:t>?”</a:t>
                  </a:r>
                </a:p>
              </p:txBody>
            </p:sp>
          </mc:Choice>
          <mc:Fallback xmlns="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F12456D7-F12B-4524-8790-BB417E93D0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9528" y="3269980"/>
                  <a:ext cx="1398165" cy="890001"/>
                </a:xfrm>
                <a:prstGeom prst="rect">
                  <a:avLst/>
                </a:prstGeom>
                <a:blipFill>
                  <a:blip r:embed="rId9"/>
                  <a:stretch>
                    <a:fillRect r="-2165"/>
                  </a:stretch>
                </a:blip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Elbow Connector 23">
              <a:extLst>
                <a:ext uri="{FF2B5EF4-FFF2-40B4-BE49-F238E27FC236}">
                  <a16:creationId xmlns:a16="http://schemas.microsoft.com/office/drawing/2014/main" id="{37EC691A-DFCC-4816-92A5-9A25093850EE}"/>
                </a:ext>
              </a:extLst>
            </p:cNvPr>
            <p:cNvCxnSpPr>
              <a:cxnSpLocks/>
              <a:stCxn id="70" idx="1"/>
              <a:endCxn id="69" idx="2"/>
            </p:cNvCxnSpPr>
            <p:nvPr/>
          </p:nvCxnSpPr>
          <p:spPr>
            <a:xfrm rot="10800000">
              <a:off x="6890224" y="3232007"/>
              <a:ext cx="629305" cy="482974"/>
            </a:xfrm>
            <a:prstGeom prst="bentConnector2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04FAAA7-5AE8-422B-8234-EA575612B27F}"/>
              </a:ext>
            </a:extLst>
          </p:cNvPr>
          <p:cNvGrpSpPr/>
          <p:nvPr/>
        </p:nvGrpSpPr>
        <p:grpSpPr>
          <a:xfrm>
            <a:off x="354883" y="883741"/>
            <a:ext cx="4978852" cy="630315"/>
            <a:chOff x="291255" y="2196173"/>
            <a:chExt cx="4978852" cy="630315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CD0ED8E-ACFF-4874-BB77-FCD1F28E789A}"/>
                </a:ext>
              </a:extLst>
            </p:cNvPr>
            <p:cNvSpPr/>
            <p:nvPr/>
          </p:nvSpPr>
          <p:spPr>
            <a:xfrm>
              <a:off x="4629890" y="2343992"/>
              <a:ext cx="640217" cy="33467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DF94A63-BB0A-401E-8F8E-A4123ACF5E5F}"/>
                </a:ext>
              </a:extLst>
            </p:cNvPr>
            <p:cNvSpPr/>
            <p:nvPr/>
          </p:nvSpPr>
          <p:spPr>
            <a:xfrm>
              <a:off x="291255" y="2196173"/>
              <a:ext cx="1417934" cy="630315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 often does F occur?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DAB64EAD-7EF4-4242-989C-AAA59437E3CB}"/>
                </a:ext>
              </a:extLst>
            </p:cNvPr>
            <p:cNvCxnSpPr>
              <a:cxnSpLocks/>
              <a:stCxn id="74" idx="3"/>
              <a:endCxn id="73" idx="1"/>
            </p:cNvCxnSpPr>
            <p:nvPr/>
          </p:nvCxnSpPr>
          <p:spPr>
            <a:xfrm flipV="1">
              <a:off x="1709189" y="2511330"/>
              <a:ext cx="2920701" cy="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7227C406-7FDC-45AB-85D2-CCFE87855F25}"/>
                  </a:ext>
                </a:extLst>
              </p:cNvPr>
              <p:cNvSpPr/>
              <p:nvPr/>
            </p:nvSpPr>
            <p:spPr>
              <a:xfrm>
                <a:off x="2497655" y="1261203"/>
                <a:ext cx="11689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kern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kern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kern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7227C406-7FDC-45AB-85D2-CCFE87855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655" y="1261203"/>
                <a:ext cx="1168974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1BC81AAC-7596-4FF5-8A5B-0A76C3B7D1A9}"/>
              </a:ext>
            </a:extLst>
          </p:cNvPr>
          <p:cNvGrpSpPr/>
          <p:nvPr/>
        </p:nvGrpSpPr>
        <p:grpSpPr>
          <a:xfrm>
            <a:off x="2199240" y="1278531"/>
            <a:ext cx="1464906" cy="1236457"/>
            <a:chOff x="2199240" y="1724904"/>
            <a:chExt cx="1464906" cy="12364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33BA188D-6E3C-4B5F-967E-F2739AFA5DB6}"/>
                    </a:ext>
                  </a:extLst>
                </p:cNvPr>
                <p:cNvSpPr/>
                <p:nvPr/>
              </p:nvSpPr>
              <p:spPr>
                <a:xfrm>
                  <a:off x="2199240" y="2246600"/>
                  <a:ext cx="1464906" cy="714761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r>
                    <a:rPr lang="en-US" sz="1400" kern="0" dirty="0">
                      <a:solidFill>
                        <a:prstClr val="black"/>
                      </a:solidFill>
                    </a:rPr>
                    <a:t>Given </a:t>
                  </a:r>
                  <a14:m>
                    <m:oMath xmlns:m="http://schemas.openxmlformats.org/officeDocument/2006/math">
                      <m:r>
                        <a:rPr lang="en-US" sz="1400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sz="1400" kern="0" dirty="0">
                      <a:solidFill>
                        <a:prstClr val="black"/>
                      </a:solidFill>
                    </a:rPr>
                    <a:t> what is the probability of getting </a:t>
                  </a:r>
                  <a14:m>
                    <m:oMath xmlns:m="http://schemas.openxmlformats.org/officeDocument/2006/math">
                      <m:r>
                        <a:rPr lang="en-US" sz="1400" b="0" i="1" kern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r>
                    <a:rPr lang="en-US" sz="1400" kern="0" dirty="0">
                      <a:solidFill>
                        <a:prstClr val="black"/>
                      </a:solidFill>
                    </a:rPr>
                    <a:t>?</a:t>
                  </a:r>
                </a:p>
              </p:txBody>
            </p:sp>
          </mc:Choice>
          <mc:Fallback xmlns=""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33BA188D-6E3C-4B5F-967E-F2739AFA5D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9240" y="2246600"/>
                  <a:ext cx="1464906" cy="714761"/>
                </a:xfrm>
                <a:prstGeom prst="rect">
                  <a:avLst/>
                </a:prstGeom>
                <a:blipFill>
                  <a:blip r:embed="rId11"/>
                  <a:stretch>
                    <a:fillRect t="-1667" r="-2893" b="-8333"/>
                  </a:stretch>
                </a:blip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B973BFE-8D68-475C-BAC9-953C03FDBB8F}"/>
                </a:ext>
              </a:extLst>
            </p:cNvPr>
            <p:cNvSpPr/>
            <p:nvPr/>
          </p:nvSpPr>
          <p:spPr>
            <a:xfrm>
              <a:off x="2528794" y="1724904"/>
              <a:ext cx="805798" cy="33467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BFE42FC3-0891-4E5A-B7AC-95AE77951F48}"/>
                </a:ext>
              </a:extLst>
            </p:cNvPr>
            <p:cNvCxnSpPr>
              <a:cxnSpLocks/>
              <a:stCxn id="78" idx="0"/>
              <a:endCxn id="79" idx="2"/>
            </p:cNvCxnSpPr>
            <p:nvPr/>
          </p:nvCxnSpPr>
          <p:spPr>
            <a:xfrm flipV="1">
              <a:off x="2931693" y="2059580"/>
              <a:ext cx="0" cy="18702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9A97774-96A0-42CD-90C9-023B746920A3}"/>
              </a:ext>
            </a:extLst>
          </p:cNvPr>
          <p:cNvGrpSpPr/>
          <p:nvPr/>
        </p:nvGrpSpPr>
        <p:grpSpPr>
          <a:xfrm>
            <a:off x="3699188" y="4198630"/>
            <a:ext cx="3660500" cy="1407860"/>
            <a:chOff x="8056151" y="2242702"/>
            <a:chExt cx="3660500" cy="1407860"/>
          </a:xfrm>
          <a:solidFill>
            <a:sysClr val="window" lastClr="FFFFFF"/>
          </a:solidFill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C9A18A85-A86A-47FA-A3D4-5B0FF6104BCE}"/>
                </a:ext>
              </a:extLst>
            </p:cNvPr>
            <p:cNvGrpSpPr/>
            <p:nvPr/>
          </p:nvGrpSpPr>
          <p:grpSpPr>
            <a:xfrm>
              <a:off x="8885580" y="2242702"/>
              <a:ext cx="2011705" cy="1407860"/>
              <a:chOff x="5865331" y="3719266"/>
              <a:chExt cx="2011705" cy="1407860"/>
            </a:xfrm>
            <a:grpFill/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0047C1FE-5AA0-415B-A771-0C634A515F1A}"/>
                  </a:ext>
                </a:extLst>
              </p:cNvPr>
              <p:cNvGrpSpPr/>
              <p:nvPr/>
            </p:nvGrpSpPr>
            <p:grpSpPr>
              <a:xfrm>
                <a:off x="5942033" y="3719266"/>
                <a:ext cx="1784332" cy="400110"/>
                <a:chOff x="1756895" y="5122460"/>
                <a:chExt cx="1784332" cy="400110"/>
              </a:xfrm>
              <a:grpFill/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Rectangle 93">
                      <a:extLst>
                        <a:ext uri="{FF2B5EF4-FFF2-40B4-BE49-F238E27FC236}">
                          <a16:creationId xmlns:a16="http://schemas.microsoft.com/office/drawing/2014/main" id="{09356C2D-DFD3-43BC-B317-7C93B9E97B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6895" y="5140044"/>
                      <a:ext cx="818814" cy="369332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 lvl="0" defTabSz="914400"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94" name="Rectangle 93">
                      <a:extLst>
                        <a:ext uri="{FF2B5EF4-FFF2-40B4-BE49-F238E27FC236}">
                          <a16:creationId xmlns:a16="http://schemas.microsoft.com/office/drawing/2014/main" id="{09356C2D-DFD3-43BC-B317-7C93B9E97B1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56895" y="5140044"/>
                      <a:ext cx="818814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b="-1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Rectangle 94">
                      <a:extLst>
                        <a:ext uri="{FF2B5EF4-FFF2-40B4-BE49-F238E27FC236}">
                          <a16:creationId xmlns:a16="http://schemas.microsoft.com/office/drawing/2014/main" id="{0C8916E7-661A-4AE6-B44D-D8ABA0CDC8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5671" y="5122460"/>
                      <a:ext cx="1095556" cy="400110"/>
                    </a:xfrm>
                    <a:prstGeom prst="rect">
                      <a:avLst/>
                    </a:prstGeom>
                    <a:grpFill/>
                  </p:spPr>
                  <p:txBody>
                    <a:bodyPr wrap="none">
                      <a:spAutoFit/>
                    </a:bodyPr>
                    <a:lstStyle/>
                    <a:p>
                      <a:pPr lvl="0" defTabSz="914400"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  <m:r>
                                  <a:rPr kumimoji="0" lang="en-US" sz="20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95" name="Rectangle 94">
                      <a:extLst>
                        <a:ext uri="{FF2B5EF4-FFF2-40B4-BE49-F238E27FC236}">
                          <a16:creationId xmlns:a16="http://schemas.microsoft.com/office/drawing/2014/main" id="{0C8916E7-661A-4AE6-B44D-D8ABA0CDC80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45671" y="5122460"/>
                      <a:ext cx="1095556" cy="400110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b="-1538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F4028663-D68E-4FFD-9FA9-85C4F0103F60}"/>
                      </a:ext>
                    </a:extLst>
                  </p:cNvPr>
                  <p:cNvSpPr/>
                  <p:nvPr/>
                </p:nvSpPr>
                <p:spPr>
                  <a:xfrm>
                    <a:off x="5865331" y="4224699"/>
                    <a:ext cx="2011705" cy="902427"/>
                  </a:xfrm>
                  <a:prstGeom prst="rect">
                    <a:avLst/>
                  </a:prstGeom>
                  <a:grpFill/>
                </p:spPr>
                <p:txBody>
                  <a:bodyPr wrap="none">
                    <a:spAutoFit/>
                  </a:bodyPr>
                  <a:lstStyle/>
                  <a:p>
                    <a:pPr lvl="0" defTabSz="914400">
                      <a:defRPr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kumimoji="0" lang="en-US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mc:Choice>
            <mc:Fallback xmlns=""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F4028663-D68E-4FFD-9FA9-85C4F0103F6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65331" y="4224699"/>
                    <a:ext cx="2011705" cy="90242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008E043-8CE3-481E-A6C8-29968E2E4B6C}"/>
                </a:ext>
              </a:extLst>
            </p:cNvPr>
            <p:cNvCxnSpPr/>
            <p:nvPr/>
          </p:nvCxnSpPr>
          <p:spPr>
            <a:xfrm>
              <a:off x="8056151" y="2725825"/>
              <a:ext cx="3660500" cy="0"/>
            </a:xfrm>
            <a:prstGeom prst="lin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6A6A45E-2816-4214-B880-006CDDB21AD2}"/>
              </a:ext>
            </a:extLst>
          </p:cNvPr>
          <p:cNvGrpSpPr/>
          <p:nvPr/>
        </p:nvGrpSpPr>
        <p:grpSpPr>
          <a:xfrm>
            <a:off x="5366234" y="3962110"/>
            <a:ext cx="3615089" cy="918423"/>
            <a:chOff x="5302606" y="2048101"/>
            <a:chExt cx="3615089" cy="918423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8F57FC74-A5D1-4E57-843B-668DF36AEB3F}"/>
                </a:ext>
              </a:extLst>
            </p:cNvPr>
            <p:cNvSpPr/>
            <p:nvPr/>
          </p:nvSpPr>
          <p:spPr>
            <a:xfrm>
              <a:off x="5302606" y="2343992"/>
              <a:ext cx="920680" cy="33467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EA8F1B7A-4333-4F31-BF0A-5D4A09CB1C93}"/>
                </a:ext>
              </a:extLst>
            </p:cNvPr>
            <p:cNvSpPr/>
            <p:nvPr/>
          </p:nvSpPr>
          <p:spPr>
            <a:xfrm>
              <a:off x="7519529" y="2048101"/>
              <a:ext cx="1398166" cy="918423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/>
              <a:r>
                <a:rPr lang="en-US" sz="1400" kern="0" dirty="0">
                  <a:solidFill>
                    <a:prstClr val="black"/>
                  </a:solidFill>
                  <a:latin typeface="Calibri" panose="020F0502020204030204"/>
                </a:rPr>
                <a:t>Class conditional probability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EEE01835-1D9B-4EBA-9187-C00AE41A3580}"/>
                </a:ext>
              </a:extLst>
            </p:cNvPr>
            <p:cNvCxnSpPr>
              <a:cxnSpLocks/>
              <a:stCxn id="98" idx="1"/>
              <a:endCxn id="97" idx="3"/>
            </p:cNvCxnSpPr>
            <p:nvPr/>
          </p:nvCxnSpPr>
          <p:spPr>
            <a:xfrm flipH="1">
              <a:off x="6223286" y="2507313"/>
              <a:ext cx="1296243" cy="4017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5A5AD786-3CA0-42C5-BD02-DB47A794B072}"/>
              </a:ext>
            </a:extLst>
          </p:cNvPr>
          <p:cNvGrpSpPr/>
          <p:nvPr/>
        </p:nvGrpSpPr>
        <p:grpSpPr>
          <a:xfrm>
            <a:off x="354883" y="4110182"/>
            <a:ext cx="4978852" cy="630315"/>
            <a:chOff x="291255" y="2196173"/>
            <a:chExt cx="4978852" cy="630315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C02EF98-03CB-4130-9D16-0CB9C61F43E8}"/>
                </a:ext>
              </a:extLst>
            </p:cNvPr>
            <p:cNvSpPr/>
            <p:nvPr/>
          </p:nvSpPr>
          <p:spPr>
            <a:xfrm>
              <a:off x="4626986" y="2343992"/>
              <a:ext cx="643121" cy="33467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417E466C-EFC0-4631-A6C0-13564F4B85CA}"/>
                    </a:ext>
                  </a:extLst>
                </p:cNvPr>
                <p:cNvSpPr/>
                <p:nvPr/>
              </p:nvSpPr>
              <p:spPr>
                <a:xfrm>
                  <a:off x="291255" y="2196173"/>
                  <a:ext cx="1417934" cy="630315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lvl="0" algn="ctr" defTabSz="914400">
                    <a:defRPr/>
                  </a:pPr>
                  <a:r>
                    <a:rPr lang="en-US" sz="1400" i="1" dirty="0"/>
                    <a:t>A priori</a:t>
                  </a: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probability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417E466C-EFC0-4631-A6C0-13564F4B85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255" y="2196173"/>
                  <a:ext cx="1417934" cy="63031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08A01F95-ADCA-4775-B573-408620BBE628}"/>
                </a:ext>
              </a:extLst>
            </p:cNvPr>
            <p:cNvCxnSpPr>
              <a:cxnSpLocks/>
              <a:stCxn id="110" idx="3"/>
              <a:endCxn id="109" idx="1"/>
            </p:cNvCxnSpPr>
            <p:nvPr/>
          </p:nvCxnSpPr>
          <p:spPr>
            <a:xfrm flipV="1">
              <a:off x="1709189" y="2511330"/>
              <a:ext cx="2917797" cy="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737AE934-70FD-4241-B712-23E936C8B38B}"/>
                  </a:ext>
                </a:extLst>
              </p:cNvPr>
              <p:cNvSpPr/>
              <p:nvPr/>
            </p:nvSpPr>
            <p:spPr>
              <a:xfrm>
                <a:off x="2434595" y="4487644"/>
                <a:ext cx="12602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737AE934-70FD-4241-B712-23E936C8B3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4595" y="4487644"/>
                <a:ext cx="1260217" cy="369332"/>
              </a:xfrm>
              <a:prstGeom prst="rect">
                <a:avLst/>
              </a:prstGeom>
              <a:blipFill>
                <a:blip r:embed="rId1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88CEC7A-EF2D-4853-ADB1-E358790DBB4D}"/>
              </a:ext>
            </a:extLst>
          </p:cNvPr>
          <p:cNvGrpSpPr/>
          <p:nvPr/>
        </p:nvGrpSpPr>
        <p:grpSpPr>
          <a:xfrm>
            <a:off x="2199240" y="4504972"/>
            <a:ext cx="1464906" cy="1332823"/>
            <a:chOff x="2199240" y="1724904"/>
            <a:chExt cx="1464906" cy="13328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F4B6D7B2-8728-4553-8481-DB1D78DBBF5D}"/>
                    </a:ext>
                  </a:extLst>
                </p:cNvPr>
                <p:cNvSpPr/>
                <p:nvPr/>
              </p:nvSpPr>
              <p:spPr>
                <a:xfrm>
                  <a:off x="2199240" y="2342966"/>
                  <a:ext cx="1464906" cy="714761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400"/>
                  <a:r>
                    <a:rPr lang="en-US" sz="1400" kern="0" dirty="0">
                      <a:solidFill>
                        <a:prstClr val="black"/>
                      </a:solidFill>
                    </a:rPr>
                    <a:t>Posterior probability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en-US" sz="1400" kern="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F4B6D7B2-8728-4553-8481-DB1D78DBBF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9240" y="2342966"/>
                  <a:ext cx="1464906" cy="71476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AD360A0-F4E6-4FFC-8D10-3C8E9F21F60A}"/>
                </a:ext>
              </a:extLst>
            </p:cNvPr>
            <p:cNvSpPr/>
            <p:nvPr/>
          </p:nvSpPr>
          <p:spPr>
            <a:xfrm>
              <a:off x="2528794" y="1724904"/>
              <a:ext cx="805798" cy="33467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48971060-030E-4D51-9812-66327E120490}"/>
                </a:ext>
              </a:extLst>
            </p:cNvPr>
            <p:cNvCxnSpPr>
              <a:cxnSpLocks/>
              <a:stCxn id="114" idx="0"/>
              <a:endCxn id="115" idx="2"/>
            </p:cNvCxnSpPr>
            <p:nvPr/>
          </p:nvCxnSpPr>
          <p:spPr>
            <a:xfrm flipV="1">
              <a:off x="2931693" y="2059580"/>
              <a:ext cx="0" cy="28338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A704C0FF-EB33-4D9C-A7A6-1042110AA12B}"/>
                  </a:ext>
                </a:extLst>
              </p:cNvPr>
              <p:cNvSpPr/>
              <p:nvPr/>
            </p:nvSpPr>
            <p:spPr>
              <a:xfrm>
                <a:off x="1596312" y="5938060"/>
                <a:ext cx="6410618" cy="28908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lvl="0" defTabSz="914400"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(with the understanding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denotes “Female”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kern="0" dirty="0">
                    <a:solidFill>
                      <a:prstClr val="black"/>
                    </a:solidFill>
                  </a:rPr>
                  <a:t> denotes “Male”) </a:t>
                </a:r>
              </a:p>
            </p:txBody>
          </p:sp>
        </mc:Choice>
        <mc:Fallback xmlns="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A704C0FF-EB33-4D9C-A7A6-1042110AA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312" y="5938060"/>
                <a:ext cx="6410618" cy="289089"/>
              </a:xfrm>
              <a:prstGeom prst="rect">
                <a:avLst/>
              </a:prstGeom>
              <a:blipFill>
                <a:blip r:embed="rId18"/>
                <a:stretch>
                  <a:fillRect l="-285" t="-6250" b="-22917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32DE1719-5522-4EB2-B705-64A0C154313C}"/>
                  </a:ext>
                </a:extLst>
              </p:cNvPr>
              <p:cNvSpPr/>
              <p:nvPr/>
            </p:nvSpPr>
            <p:spPr>
              <a:xfrm>
                <a:off x="3074267" y="514821"/>
                <a:ext cx="1187568" cy="466153"/>
              </a:xfrm>
              <a:prstGeom prst="rect">
                <a:avLst/>
              </a:prstGeom>
              <a:solidFill>
                <a:srgbClr val="FFECEC"/>
              </a:solidFill>
              <a:ln w="38100">
                <a:solidFill>
                  <a:srgbClr val="FF7A7A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sSub>
                            <m:sSubPr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1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32DE1719-5522-4EB2-B705-64A0C15431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267" y="514821"/>
                <a:ext cx="1187568" cy="46615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38100">
                <a:solidFill>
                  <a:srgbClr val="FF7A7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18FA0800-08C2-4502-8267-577544938D95}"/>
              </a:ext>
            </a:extLst>
          </p:cNvPr>
          <p:cNvCxnSpPr>
            <a:stCxn id="85" idx="3"/>
            <a:endCxn id="61" idx="0"/>
          </p:cNvCxnSpPr>
          <p:nvPr/>
        </p:nvCxnSpPr>
        <p:spPr>
          <a:xfrm>
            <a:off x="4261835" y="747898"/>
            <a:ext cx="1507298" cy="283662"/>
          </a:xfrm>
          <a:prstGeom prst="bentConnector2">
            <a:avLst/>
          </a:prstGeom>
          <a:ln w="38100">
            <a:solidFill>
              <a:srgbClr val="FF7A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8E323620-FB4C-4643-8907-334DFFF8C66B}"/>
                  </a:ext>
                </a:extLst>
              </p:cNvPr>
              <p:cNvSpPr/>
              <p:nvPr/>
            </p:nvSpPr>
            <p:spPr>
              <a:xfrm>
                <a:off x="5141974" y="2940585"/>
                <a:ext cx="1187568" cy="472117"/>
              </a:xfrm>
              <a:prstGeom prst="rect">
                <a:avLst/>
              </a:prstGeom>
              <a:solidFill>
                <a:srgbClr val="FFECEC"/>
              </a:solidFill>
              <a:ln w="38100">
                <a:solidFill>
                  <a:srgbClr val="FF7A7A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sSub>
                            <m:sSubPr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sz="1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1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8E323620-FB4C-4643-8907-334DFFF8C6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974" y="2940585"/>
                <a:ext cx="1187568" cy="47211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38100">
                <a:solidFill>
                  <a:srgbClr val="FF7A7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54317484-ABBC-456B-AADD-A79B08905450}"/>
              </a:ext>
            </a:extLst>
          </p:cNvPr>
          <p:cNvCxnSpPr>
            <a:cxnSpLocks/>
            <a:stCxn id="88" idx="3"/>
          </p:cNvCxnSpPr>
          <p:nvPr/>
        </p:nvCxnSpPr>
        <p:spPr>
          <a:xfrm flipV="1">
            <a:off x="6329542" y="1974988"/>
            <a:ext cx="464918" cy="1201656"/>
          </a:xfrm>
          <a:prstGeom prst="bentConnector2">
            <a:avLst/>
          </a:prstGeom>
          <a:ln w="38100">
            <a:solidFill>
              <a:srgbClr val="FF7A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77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  <p:bldP spid="117" grpId="0"/>
      <p:bldP spid="85" grpId="0" animBg="1"/>
      <p:bldP spid="8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95" y="577909"/>
                <a:ext cx="7467408" cy="5724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457200" indent="-457200">
                  <a:buFont typeface="Arial" panose="020B0604020202020204" pitchFamily="34" charset="0"/>
                  <a:buChar char="•"/>
                  <a:defRPr sz="2400"/>
                </a:lvl1pPr>
                <a:lvl3pPr lvl="2">
                  <a:defRPr sz="2400"/>
                </a:lvl3pPr>
              </a:lstStyle>
              <a:p>
                <a:pPr lvl="1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Multiclass classifier,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600" dirty="0"/>
                  <a:t> classes:</a:t>
                </a:r>
              </a:p>
              <a:p>
                <a:pPr lvl="1" indent="-45720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0" lvl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4000" dirty="0"/>
              </a:p>
              <a:p>
                <a:pPr marL="0" lvl="1"/>
                <a:endParaRPr lang="en-US" sz="4000" dirty="0"/>
              </a:p>
              <a:p>
                <a:pPr lvl="1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solidFill>
                      <a:prstClr val="black"/>
                    </a:solidFill>
                  </a:rPr>
                  <a:t>With multidimensional features,:</a:t>
                </a:r>
              </a:p>
              <a:p>
                <a:pPr lvl="1" indent="-457200">
                  <a:buFont typeface="Arial" panose="020B0604020202020204" pitchFamily="34" charset="0"/>
                  <a:buChar char="•"/>
                </a:pPr>
                <a:endParaRPr lang="en-US" sz="2600" dirty="0">
                  <a:solidFill>
                    <a:prstClr val="black"/>
                  </a:solidFill>
                </a:endParaRPr>
              </a:p>
              <a:p>
                <a:pPr marL="0" lvl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1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sz="4000" dirty="0">
                  <a:solidFill>
                    <a:prstClr val="black"/>
                  </a:solidFill>
                </a:endParaRPr>
              </a:p>
              <a:p>
                <a:pPr lvl="1" indent="-457200">
                  <a:buFont typeface="Arial" panose="020B0604020202020204" pitchFamily="34" charset="0"/>
                  <a:buChar char="•"/>
                </a:pPr>
                <a:endParaRPr lang="en-US" sz="2600" dirty="0">
                  <a:solidFill>
                    <a:prstClr val="black"/>
                  </a:solidFill>
                </a:endParaRPr>
              </a:p>
              <a:p>
                <a:pPr lvl="1" indent="-4572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prstClr val="black"/>
                    </a:solidFill>
                  </a:rPr>
                  <a:t>If we find that the distributions are normal (Gaussian), we can simply use training data to find parameters such as the mean and standard deviation and use formulas to compute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600" dirty="0">
                  <a:solidFill>
                    <a:prstClr val="black"/>
                  </a:solidFill>
                </a:endParaRPr>
              </a:p>
              <a:p>
                <a:pPr lvl="1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Other types of data distributions can be constructed as a sum of Gaussians.</a:t>
                </a:r>
                <a:endParaRPr 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95" y="577909"/>
                <a:ext cx="7467408" cy="5724452"/>
              </a:xfrm>
              <a:prstGeom prst="rect">
                <a:avLst/>
              </a:prstGeom>
              <a:blipFill rotWithShape="0">
                <a:blip r:embed="rId2"/>
                <a:stretch>
                  <a:fillRect l="-1307" t="-532" r="-408" b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052" y="3225183"/>
            <a:ext cx="1190625" cy="1295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454068" y="1437400"/>
                <a:ext cx="2394172" cy="742447"/>
              </a:xfrm>
              <a:prstGeom prst="rect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050" dirty="0">
                    <a:solidFill>
                      <a:schemeClr val="tx1"/>
                    </a:solidFill>
                  </a:rPr>
                  <a:t>Classify a given feature </a:t>
                </a:r>
                <a14:m>
                  <m:oMath xmlns:m="http://schemas.openxmlformats.org/officeDocument/2006/math">
                    <m:r>
                      <a:rPr lang="en-US" sz="10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0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by finding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1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10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0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05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0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0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… and choosing the class of the largest of those.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068" y="1437400"/>
                <a:ext cx="2394172" cy="742447"/>
              </a:xfrm>
              <a:prstGeom prst="rect">
                <a:avLst/>
              </a:prstGeom>
              <a:blipFill rotWithShape="0">
                <a:blip r:embed="rId4"/>
                <a:stretch>
                  <a:fillRect b="-322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841679" y="2761065"/>
                <a:ext cx="2394172" cy="415498"/>
              </a:xfrm>
              <a:prstGeom prst="rect">
                <a:avLst/>
              </a:prstGeom>
              <a:solidFill>
                <a:srgbClr val="FFFF00">
                  <a:alpha val="2509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050" dirty="0">
                    <a:solidFill>
                      <a:schemeClr val="tx1"/>
                    </a:solidFill>
                  </a:rPr>
                  <a:t>We now have a </a:t>
                </a:r>
                <a:r>
                  <a:rPr lang="en-US" sz="1050" b="1" dirty="0">
                    <a:solidFill>
                      <a:schemeClr val="tx1"/>
                    </a:solidFill>
                  </a:rPr>
                  <a:t>feature vector </a:t>
                </a:r>
                <a14:m>
                  <m:oMath xmlns:m="http://schemas.openxmlformats.org/officeDocument/2006/math">
                    <m:r>
                      <a:rPr lang="en-US" sz="1050" b="1" i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 in place of the scalar feature </a:t>
                </a:r>
                <a14:m>
                  <m:oMath xmlns:m="http://schemas.openxmlformats.org/officeDocument/2006/math">
                    <m:r>
                      <a:rPr lang="en-US" sz="10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05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679" y="2761065"/>
                <a:ext cx="2394172" cy="415498"/>
              </a:xfrm>
              <a:prstGeom prst="rect">
                <a:avLst/>
              </a:prstGeom>
              <a:blipFill rotWithShape="0">
                <a:blip r:embed="rId5"/>
                <a:stretch>
                  <a:fillRect b="-714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ular Callout 9"/>
          <p:cNvSpPr/>
          <p:nvPr/>
        </p:nvSpPr>
        <p:spPr>
          <a:xfrm>
            <a:off x="7882225" y="3218717"/>
            <a:ext cx="1058576" cy="638473"/>
          </a:xfrm>
          <a:prstGeom prst="wedgeRoundRectCallout">
            <a:avLst>
              <a:gd name="adj1" fmla="val -80228"/>
              <a:gd name="adj2" fmla="val 115656"/>
              <a:gd name="adj3" fmla="val 16667"/>
            </a:avLst>
          </a:prstGeom>
          <a:solidFill>
            <a:srgbClr val="FFFF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Kudos if you are still with me here!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CDD791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Multi-class, multidimensional generalizations</a:t>
            </a:r>
          </a:p>
        </p:txBody>
      </p:sp>
    </p:spTree>
    <p:extLst>
      <p:ext uri="{BB962C8B-B14F-4D97-AF65-F5344CB8AC3E}">
        <p14:creationId xmlns:p14="http://schemas.microsoft.com/office/powerpoint/2010/main" val="2446445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animBg="1"/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CDD791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Don’t these textbook formulas look less daunting?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200842-4BBE-4F95-B74D-A941149B1A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330">
            <a:off x="3224382" y="2944087"/>
            <a:ext cx="4918012" cy="27663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E5477D-6B1F-45F2-AC01-70F169E320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51101">
            <a:off x="598347" y="1187067"/>
            <a:ext cx="4630533" cy="2604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1C63338-0D97-4561-9164-B175B00A6D49}"/>
              </a:ext>
            </a:extLst>
          </p:cNvPr>
          <p:cNvGrpSpPr/>
          <p:nvPr/>
        </p:nvGrpSpPr>
        <p:grpSpPr>
          <a:xfrm>
            <a:off x="938873" y="784770"/>
            <a:ext cx="7494309" cy="4217390"/>
            <a:chOff x="938873" y="784770"/>
            <a:chExt cx="7494309" cy="421739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182D92-D702-46A8-9D02-94EC983AB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0661462">
              <a:off x="938873" y="1605916"/>
              <a:ext cx="7494309" cy="3396244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F007A58-5FF8-437A-BC4F-E3792B30C1F6}"/>
                </a:ext>
              </a:extLst>
            </p:cNvPr>
            <p:cNvSpPr/>
            <p:nvPr/>
          </p:nvSpPr>
          <p:spPr>
            <a:xfrm rot="20650883">
              <a:off x="6620834" y="784770"/>
              <a:ext cx="1392732" cy="1015918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/>
              <a:r>
                <a:rPr lang="en-US" sz="1400" dirty="0"/>
                <a:t>You will also quite easily get this in due course.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930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CDD791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000" dirty="0"/>
              <a:t>Assignment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4CDB14-D800-489C-931E-9D1A1D83A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43" y="1464205"/>
            <a:ext cx="2467319" cy="413442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B89B7E-5BBD-4096-9D9C-FE35B96FE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006" y="1464205"/>
            <a:ext cx="2629267" cy="137179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9BCE0E1-D514-4F67-A1AA-CBEB5B218B97}"/>
              </a:ext>
            </a:extLst>
          </p:cNvPr>
          <p:cNvSpPr/>
          <p:nvPr/>
        </p:nvSpPr>
        <p:spPr>
          <a:xfrm>
            <a:off x="1795737" y="700741"/>
            <a:ext cx="8847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sz="2800" b="1" u="sng" dirty="0"/>
              <a:t>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4520DC-6C94-40C4-967F-95D89BA183D5}"/>
              </a:ext>
            </a:extLst>
          </p:cNvPr>
          <p:cNvSpPr/>
          <p:nvPr/>
        </p:nvSpPr>
        <p:spPr>
          <a:xfrm>
            <a:off x="5914018" y="700741"/>
            <a:ext cx="13452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sz="2800" b="1" u="sng" dirty="0"/>
              <a:t>Queries</a:t>
            </a:r>
          </a:p>
        </p:txBody>
      </p:sp>
    </p:spTree>
    <p:extLst>
      <p:ext uri="{BB962C8B-B14F-4D97-AF65-F5344CB8AC3E}">
        <p14:creationId xmlns:p14="http://schemas.microsoft.com/office/powerpoint/2010/main" val="10184197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CDD791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How is a histogram constructed?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59C62C22-3032-4DCF-8072-664F4A3314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3609877"/>
                  </p:ext>
                </p:extLst>
              </p:nvPr>
            </p:nvGraphicFramePr>
            <p:xfrm>
              <a:off x="1140823" y="1168980"/>
              <a:ext cx="766354" cy="4820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66354">
                      <a:extLst>
                        <a:ext uri="{9D8B030D-6E8A-4147-A177-3AD203B41FA5}">
                          <a16:colId xmlns:a16="http://schemas.microsoft.com/office/drawing/2014/main" val="26124722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17422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75936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54945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94422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75093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39273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084095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98290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17228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81948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78157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01633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30344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59C62C22-3032-4DCF-8072-664F4A3314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3609877"/>
                  </p:ext>
                </p:extLst>
              </p:nvPr>
            </p:nvGraphicFramePr>
            <p:xfrm>
              <a:off x="1140823" y="1168980"/>
              <a:ext cx="766354" cy="4820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66354">
                      <a:extLst>
                        <a:ext uri="{9D8B030D-6E8A-4147-A177-3AD203B41FA5}">
                          <a16:colId xmlns:a16="http://schemas.microsoft.com/office/drawing/2014/main" val="26124722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4" t="-1639" r="-1587" b="-12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17422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4" t="-101639" r="-1587" b="-11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75936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4" t="-201639" r="-1587" b="-10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54945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4" t="-301639" r="-1587" b="-9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94422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4" t="-401639" r="-1587" b="-8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75093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4" t="-501639" r="-1587" b="-7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139273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4" t="-611667" r="-1587" b="-6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84095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4" t="-700000" r="-1587" b="-5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98290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4" t="-800000" r="-1587" b="-4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17228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4" t="-900000" r="-1587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81948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78157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01633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94" t="-1200000" r="-1587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303443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03" name="Axis">
            <a:extLst>
              <a:ext uri="{FF2B5EF4-FFF2-40B4-BE49-F238E27FC236}">
                <a16:creationId xmlns:a16="http://schemas.microsoft.com/office/drawing/2014/main" id="{0B33186C-AA2E-4DDE-85AE-84F9628FA582}"/>
              </a:ext>
            </a:extLst>
          </p:cNvPr>
          <p:cNvGrpSpPr/>
          <p:nvPr/>
        </p:nvGrpSpPr>
        <p:grpSpPr>
          <a:xfrm>
            <a:off x="3064321" y="5875233"/>
            <a:ext cx="4587134" cy="27432"/>
            <a:chOff x="3064321" y="5564790"/>
            <a:chExt cx="4587134" cy="2743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7E2ECE5-0A0C-4574-AD08-BC06E5AA1BE9}"/>
                </a:ext>
              </a:extLst>
            </p:cNvPr>
            <p:cNvSpPr/>
            <p:nvPr/>
          </p:nvSpPr>
          <p:spPr>
            <a:xfrm>
              <a:off x="3064321" y="5564790"/>
              <a:ext cx="457200" cy="27432"/>
            </a:xfrm>
            <a:prstGeom prst="rect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>
                  <a:solidFill>
                    <a:srgbClr val="002060"/>
                  </a:solidFill>
                </a:ln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BA4F5B0-31BB-4C6B-8BFF-4BE715CA7D04}"/>
                </a:ext>
              </a:extLst>
            </p:cNvPr>
            <p:cNvSpPr/>
            <p:nvPr/>
          </p:nvSpPr>
          <p:spPr>
            <a:xfrm>
              <a:off x="3523203" y="5564790"/>
              <a:ext cx="457200" cy="27432"/>
            </a:xfrm>
            <a:prstGeom prst="rect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>
                  <a:solidFill>
                    <a:srgbClr val="002060"/>
                  </a:solidFill>
                </a:ln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499632C-DF61-4D9A-8A91-35E301EBCF49}"/>
                </a:ext>
              </a:extLst>
            </p:cNvPr>
            <p:cNvSpPr/>
            <p:nvPr/>
          </p:nvSpPr>
          <p:spPr>
            <a:xfrm>
              <a:off x="3982085" y="5564790"/>
              <a:ext cx="457200" cy="27432"/>
            </a:xfrm>
            <a:prstGeom prst="rect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>
                  <a:solidFill>
                    <a:srgbClr val="002060"/>
                  </a:solidFill>
                </a:ln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AAF7321-CE8A-4CD7-9BA8-85FF17B0EEFE}"/>
                </a:ext>
              </a:extLst>
            </p:cNvPr>
            <p:cNvSpPr/>
            <p:nvPr/>
          </p:nvSpPr>
          <p:spPr>
            <a:xfrm>
              <a:off x="4440967" y="5564790"/>
              <a:ext cx="457200" cy="27432"/>
            </a:xfrm>
            <a:prstGeom prst="rect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>
                  <a:solidFill>
                    <a:srgbClr val="002060"/>
                  </a:solidFill>
                </a:ln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C35FBBD-AD85-4BEC-8F3C-A85AC1AD6376}"/>
                </a:ext>
              </a:extLst>
            </p:cNvPr>
            <p:cNvSpPr/>
            <p:nvPr/>
          </p:nvSpPr>
          <p:spPr>
            <a:xfrm>
              <a:off x="4899849" y="5564790"/>
              <a:ext cx="457200" cy="27432"/>
            </a:xfrm>
            <a:prstGeom prst="rect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>
                  <a:solidFill>
                    <a:srgbClr val="002060"/>
                  </a:solidFill>
                </a:ln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DE526B7-6D2E-4B2F-9C2C-3B42968C9D1B}"/>
                </a:ext>
              </a:extLst>
            </p:cNvPr>
            <p:cNvSpPr/>
            <p:nvPr/>
          </p:nvSpPr>
          <p:spPr>
            <a:xfrm>
              <a:off x="5358731" y="5564790"/>
              <a:ext cx="457200" cy="27432"/>
            </a:xfrm>
            <a:prstGeom prst="rect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>
                  <a:solidFill>
                    <a:srgbClr val="002060"/>
                  </a:solidFill>
                </a:ln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A0166BE-343E-4789-846F-288F8D7F8DC7}"/>
                </a:ext>
              </a:extLst>
            </p:cNvPr>
            <p:cNvSpPr/>
            <p:nvPr/>
          </p:nvSpPr>
          <p:spPr>
            <a:xfrm>
              <a:off x="5817613" y="5564790"/>
              <a:ext cx="457200" cy="27432"/>
            </a:xfrm>
            <a:prstGeom prst="rect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>
                  <a:solidFill>
                    <a:srgbClr val="002060"/>
                  </a:solidFill>
                </a:ln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2331A07-D606-48ED-9DA0-ED9F8C33F8C7}"/>
                </a:ext>
              </a:extLst>
            </p:cNvPr>
            <p:cNvSpPr/>
            <p:nvPr/>
          </p:nvSpPr>
          <p:spPr>
            <a:xfrm>
              <a:off x="6276495" y="5564790"/>
              <a:ext cx="457200" cy="27432"/>
            </a:xfrm>
            <a:prstGeom prst="rect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>
                  <a:solidFill>
                    <a:srgbClr val="002060"/>
                  </a:solidFill>
                </a:ln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247C19C-1DA1-488F-BEBA-9660021D08F1}"/>
                </a:ext>
              </a:extLst>
            </p:cNvPr>
            <p:cNvSpPr/>
            <p:nvPr/>
          </p:nvSpPr>
          <p:spPr>
            <a:xfrm>
              <a:off x="6735377" y="5564790"/>
              <a:ext cx="457200" cy="27432"/>
            </a:xfrm>
            <a:prstGeom prst="rect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>
                  <a:solidFill>
                    <a:srgbClr val="002060"/>
                  </a:solidFill>
                </a:ln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D86A19F-CB52-4407-96F4-10F93510B21E}"/>
                </a:ext>
              </a:extLst>
            </p:cNvPr>
            <p:cNvSpPr/>
            <p:nvPr/>
          </p:nvSpPr>
          <p:spPr>
            <a:xfrm>
              <a:off x="7194255" y="5564790"/>
              <a:ext cx="457200" cy="27432"/>
            </a:xfrm>
            <a:prstGeom prst="rect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>
                  <a:solidFill>
                    <a:srgbClr val="002060"/>
                  </a:solidFill>
                </a:ln>
              </a:endParaRPr>
            </a:p>
          </p:txBody>
        </p:sp>
      </p:grpSp>
      <p:sp>
        <p:nvSpPr>
          <p:cNvPr id="44" name="x0">
            <a:extLst>
              <a:ext uri="{FF2B5EF4-FFF2-40B4-BE49-F238E27FC236}">
                <a16:creationId xmlns:a16="http://schemas.microsoft.com/office/drawing/2014/main" id="{7986F809-CC14-4EB0-829A-A933DE56AC31}"/>
              </a:ext>
            </a:extLst>
          </p:cNvPr>
          <p:cNvSpPr/>
          <p:nvPr/>
        </p:nvSpPr>
        <p:spPr>
          <a:xfrm>
            <a:off x="1743885" y="1348234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H0">
            <a:extLst>
              <a:ext uri="{FF2B5EF4-FFF2-40B4-BE49-F238E27FC236}">
                <a16:creationId xmlns:a16="http://schemas.microsoft.com/office/drawing/2014/main" id="{68267F91-3E4C-4709-84CF-D878152712E6}"/>
              </a:ext>
            </a:extLst>
          </p:cNvPr>
          <p:cNvSpPr/>
          <p:nvPr/>
        </p:nvSpPr>
        <p:spPr>
          <a:xfrm>
            <a:off x="3982085" y="5612397"/>
            <a:ext cx="457200" cy="27432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38100">
                  <a:solidFill>
                    <a:srgbClr val="002060"/>
                  </a:solidFill>
                </a:ln>
              </a:rPr>
              <a:t>1</a:t>
            </a:r>
          </a:p>
        </p:txBody>
      </p:sp>
      <p:sp>
        <p:nvSpPr>
          <p:cNvPr id="52" name="x1">
            <a:extLst>
              <a:ext uri="{FF2B5EF4-FFF2-40B4-BE49-F238E27FC236}">
                <a16:creationId xmlns:a16="http://schemas.microsoft.com/office/drawing/2014/main" id="{30C4D2F5-EA86-4FCF-BBF8-6860AAC11E65}"/>
              </a:ext>
            </a:extLst>
          </p:cNvPr>
          <p:cNvSpPr/>
          <p:nvPr/>
        </p:nvSpPr>
        <p:spPr>
          <a:xfrm>
            <a:off x="1743885" y="1717381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H1">
            <a:extLst>
              <a:ext uri="{FF2B5EF4-FFF2-40B4-BE49-F238E27FC236}">
                <a16:creationId xmlns:a16="http://schemas.microsoft.com/office/drawing/2014/main" id="{ED7E439D-01E9-4142-AB8D-63C318BD1B95}"/>
              </a:ext>
            </a:extLst>
          </p:cNvPr>
          <p:cNvSpPr/>
          <p:nvPr/>
        </p:nvSpPr>
        <p:spPr>
          <a:xfrm>
            <a:off x="4899849" y="5612397"/>
            <a:ext cx="457200" cy="27432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38100">
                  <a:solidFill>
                    <a:srgbClr val="002060"/>
                  </a:solidFill>
                </a:ln>
              </a:rPr>
              <a:t>1</a:t>
            </a:r>
          </a:p>
        </p:txBody>
      </p:sp>
      <p:sp>
        <p:nvSpPr>
          <p:cNvPr id="50" name="x2">
            <a:extLst>
              <a:ext uri="{FF2B5EF4-FFF2-40B4-BE49-F238E27FC236}">
                <a16:creationId xmlns:a16="http://schemas.microsoft.com/office/drawing/2014/main" id="{A1EA762B-2FF3-40FB-A72E-D5164E73D64F}"/>
              </a:ext>
            </a:extLst>
          </p:cNvPr>
          <p:cNvSpPr/>
          <p:nvPr/>
        </p:nvSpPr>
        <p:spPr>
          <a:xfrm>
            <a:off x="1743885" y="2086528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H2">
            <a:extLst>
              <a:ext uri="{FF2B5EF4-FFF2-40B4-BE49-F238E27FC236}">
                <a16:creationId xmlns:a16="http://schemas.microsoft.com/office/drawing/2014/main" id="{C01D305A-BB32-4957-BBAA-F5C60875B4FA}"/>
              </a:ext>
            </a:extLst>
          </p:cNvPr>
          <p:cNvSpPr/>
          <p:nvPr/>
        </p:nvSpPr>
        <p:spPr>
          <a:xfrm>
            <a:off x="4440967" y="5612397"/>
            <a:ext cx="457200" cy="27432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38100">
                  <a:solidFill>
                    <a:srgbClr val="002060"/>
                  </a:solidFill>
                </a:ln>
              </a:rPr>
              <a:t>1</a:t>
            </a:r>
          </a:p>
        </p:txBody>
      </p:sp>
      <p:sp>
        <p:nvSpPr>
          <p:cNvPr id="53" name="x3">
            <a:extLst>
              <a:ext uri="{FF2B5EF4-FFF2-40B4-BE49-F238E27FC236}">
                <a16:creationId xmlns:a16="http://schemas.microsoft.com/office/drawing/2014/main" id="{76D799E7-371F-40FB-86A2-257DEB7623F8}"/>
              </a:ext>
            </a:extLst>
          </p:cNvPr>
          <p:cNvSpPr/>
          <p:nvPr/>
        </p:nvSpPr>
        <p:spPr>
          <a:xfrm>
            <a:off x="1743885" y="2455675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H3">
            <a:extLst>
              <a:ext uri="{FF2B5EF4-FFF2-40B4-BE49-F238E27FC236}">
                <a16:creationId xmlns:a16="http://schemas.microsoft.com/office/drawing/2014/main" id="{4F3403A6-8105-4E82-BC4B-2FDC6475690C}"/>
              </a:ext>
            </a:extLst>
          </p:cNvPr>
          <p:cNvSpPr/>
          <p:nvPr/>
        </p:nvSpPr>
        <p:spPr>
          <a:xfrm>
            <a:off x="5817613" y="5612397"/>
            <a:ext cx="457200" cy="27432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38100">
                  <a:solidFill>
                    <a:srgbClr val="002060"/>
                  </a:solidFill>
                </a:ln>
              </a:rPr>
              <a:t>1</a:t>
            </a:r>
          </a:p>
        </p:txBody>
      </p:sp>
      <p:sp>
        <p:nvSpPr>
          <p:cNvPr id="51" name="x4">
            <a:extLst>
              <a:ext uri="{FF2B5EF4-FFF2-40B4-BE49-F238E27FC236}">
                <a16:creationId xmlns:a16="http://schemas.microsoft.com/office/drawing/2014/main" id="{A746AFCD-892B-47FC-8770-D88D772CAC09}"/>
              </a:ext>
            </a:extLst>
          </p:cNvPr>
          <p:cNvSpPr/>
          <p:nvPr/>
        </p:nvSpPr>
        <p:spPr>
          <a:xfrm>
            <a:off x="1743885" y="2824822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H4">
            <a:extLst>
              <a:ext uri="{FF2B5EF4-FFF2-40B4-BE49-F238E27FC236}">
                <a16:creationId xmlns:a16="http://schemas.microsoft.com/office/drawing/2014/main" id="{E7B034F4-179B-4363-88C4-50628ED9DD87}"/>
              </a:ext>
            </a:extLst>
          </p:cNvPr>
          <p:cNvSpPr/>
          <p:nvPr/>
        </p:nvSpPr>
        <p:spPr>
          <a:xfrm>
            <a:off x="4899849" y="5338077"/>
            <a:ext cx="457200" cy="54864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38100">
                  <a:solidFill>
                    <a:srgbClr val="002060"/>
                  </a:solidFill>
                </a:ln>
              </a:rPr>
              <a:t>2</a:t>
            </a:r>
          </a:p>
        </p:txBody>
      </p:sp>
      <p:sp>
        <p:nvSpPr>
          <p:cNvPr id="54" name="x5">
            <a:extLst>
              <a:ext uri="{FF2B5EF4-FFF2-40B4-BE49-F238E27FC236}">
                <a16:creationId xmlns:a16="http://schemas.microsoft.com/office/drawing/2014/main" id="{22560C38-0263-434B-974F-28AF08758649}"/>
              </a:ext>
            </a:extLst>
          </p:cNvPr>
          <p:cNvSpPr/>
          <p:nvPr/>
        </p:nvSpPr>
        <p:spPr>
          <a:xfrm>
            <a:off x="1743885" y="319396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H5">
            <a:extLst>
              <a:ext uri="{FF2B5EF4-FFF2-40B4-BE49-F238E27FC236}">
                <a16:creationId xmlns:a16="http://schemas.microsoft.com/office/drawing/2014/main" id="{983F777D-7C40-44A2-98B5-F937CABC795A}"/>
              </a:ext>
            </a:extLst>
          </p:cNvPr>
          <p:cNvSpPr/>
          <p:nvPr/>
        </p:nvSpPr>
        <p:spPr>
          <a:xfrm>
            <a:off x="3064321" y="5612397"/>
            <a:ext cx="457200" cy="27432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38100">
                  <a:solidFill>
                    <a:srgbClr val="002060"/>
                  </a:solidFill>
                </a:ln>
              </a:rPr>
              <a:t>1</a:t>
            </a:r>
          </a:p>
        </p:txBody>
      </p:sp>
      <p:sp>
        <p:nvSpPr>
          <p:cNvPr id="55" name="x6">
            <a:extLst>
              <a:ext uri="{FF2B5EF4-FFF2-40B4-BE49-F238E27FC236}">
                <a16:creationId xmlns:a16="http://schemas.microsoft.com/office/drawing/2014/main" id="{D026CAC3-9757-4626-A84C-7DDCD573BEC6}"/>
              </a:ext>
            </a:extLst>
          </p:cNvPr>
          <p:cNvSpPr/>
          <p:nvPr/>
        </p:nvSpPr>
        <p:spPr>
          <a:xfrm>
            <a:off x="1743885" y="3563116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H6">
            <a:extLst>
              <a:ext uri="{FF2B5EF4-FFF2-40B4-BE49-F238E27FC236}">
                <a16:creationId xmlns:a16="http://schemas.microsoft.com/office/drawing/2014/main" id="{56689C20-6859-47BA-872F-4588B71FBD0A}"/>
              </a:ext>
            </a:extLst>
          </p:cNvPr>
          <p:cNvSpPr/>
          <p:nvPr/>
        </p:nvSpPr>
        <p:spPr>
          <a:xfrm>
            <a:off x="5358731" y="5612397"/>
            <a:ext cx="457200" cy="27432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38100">
                  <a:solidFill>
                    <a:srgbClr val="002060"/>
                  </a:solidFill>
                </a:ln>
              </a:rPr>
              <a:t>1</a:t>
            </a:r>
          </a:p>
        </p:txBody>
      </p:sp>
      <p:sp>
        <p:nvSpPr>
          <p:cNvPr id="56" name="x7">
            <a:extLst>
              <a:ext uri="{FF2B5EF4-FFF2-40B4-BE49-F238E27FC236}">
                <a16:creationId xmlns:a16="http://schemas.microsoft.com/office/drawing/2014/main" id="{6E5BA1AF-8DE3-458B-8CAA-D95F109D4312}"/>
              </a:ext>
            </a:extLst>
          </p:cNvPr>
          <p:cNvSpPr/>
          <p:nvPr/>
        </p:nvSpPr>
        <p:spPr>
          <a:xfrm>
            <a:off x="1743885" y="393226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H7">
            <a:extLst>
              <a:ext uri="{FF2B5EF4-FFF2-40B4-BE49-F238E27FC236}">
                <a16:creationId xmlns:a16="http://schemas.microsoft.com/office/drawing/2014/main" id="{6340C396-8C97-4D1F-926F-5CEF6530C04A}"/>
              </a:ext>
            </a:extLst>
          </p:cNvPr>
          <p:cNvSpPr/>
          <p:nvPr/>
        </p:nvSpPr>
        <p:spPr>
          <a:xfrm>
            <a:off x="4440967" y="5338077"/>
            <a:ext cx="457200" cy="54864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38100">
                  <a:solidFill>
                    <a:srgbClr val="002060"/>
                  </a:solidFill>
                </a:ln>
              </a:rPr>
              <a:t>2</a:t>
            </a:r>
          </a:p>
        </p:txBody>
      </p:sp>
      <p:sp>
        <p:nvSpPr>
          <p:cNvPr id="57" name="x8">
            <a:extLst>
              <a:ext uri="{FF2B5EF4-FFF2-40B4-BE49-F238E27FC236}">
                <a16:creationId xmlns:a16="http://schemas.microsoft.com/office/drawing/2014/main" id="{7CED1CFA-5950-4488-9AEA-C50F66E8A5DC}"/>
              </a:ext>
            </a:extLst>
          </p:cNvPr>
          <p:cNvSpPr/>
          <p:nvPr/>
        </p:nvSpPr>
        <p:spPr>
          <a:xfrm>
            <a:off x="1743885" y="430141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H8">
            <a:extLst>
              <a:ext uri="{FF2B5EF4-FFF2-40B4-BE49-F238E27FC236}">
                <a16:creationId xmlns:a16="http://schemas.microsoft.com/office/drawing/2014/main" id="{39ED836D-25FD-413E-96E2-B30EE948BE87}"/>
              </a:ext>
            </a:extLst>
          </p:cNvPr>
          <p:cNvSpPr/>
          <p:nvPr/>
        </p:nvSpPr>
        <p:spPr>
          <a:xfrm>
            <a:off x="7194255" y="5612397"/>
            <a:ext cx="457200" cy="27432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38100">
                  <a:solidFill>
                    <a:srgbClr val="002060"/>
                  </a:solidFill>
                </a:ln>
              </a:rPr>
              <a:t>1</a:t>
            </a:r>
          </a:p>
        </p:txBody>
      </p:sp>
      <p:sp>
        <p:nvSpPr>
          <p:cNvPr id="58" name="x9">
            <a:extLst>
              <a:ext uri="{FF2B5EF4-FFF2-40B4-BE49-F238E27FC236}">
                <a16:creationId xmlns:a16="http://schemas.microsoft.com/office/drawing/2014/main" id="{DB81726B-D60B-4B5F-A1DF-E2D9A0E62CBD}"/>
              </a:ext>
            </a:extLst>
          </p:cNvPr>
          <p:cNvSpPr/>
          <p:nvPr/>
        </p:nvSpPr>
        <p:spPr>
          <a:xfrm>
            <a:off x="1743885" y="467055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H9">
            <a:extLst>
              <a:ext uri="{FF2B5EF4-FFF2-40B4-BE49-F238E27FC236}">
                <a16:creationId xmlns:a16="http://schemas.microsoft.com/office/drawing/2014/main" id="{526BBE34-891E-4862-9D11-192AE72B0CC2}"/>
              </a:ext>
            </a:extLst>
          </p:cNvPr>
          <p:cNvSpPr/>
          <p:nvPr/>
        </p:nvSpPr>
        <p:spPr>
          <a:xfrm>
            <a:off x="4899849" y="5063757"/>
            <a:ext cx="457200" cy="82296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38100">
                  <a:solidFill>
                    <a:srgbClr val="002060"/>
                  </a:solidFill>
                </a:ln>
              </a:rPr>
              <a:t>3</a:t>
            </a:r>
          </a:p>
        </p:txBody>
      </p:sp>
      <p:grpSp>
        <p:nvGrpSpPr>
          <p:cNvPr id="115" name="H_Final">
            <a:extLst>
              <a:ext uri="{FF2B5EF4-FFF2-40B4-BE49-F238E27FC236}">
                <a16:creationId xmlns:a16="http://schemas.microsoft.com/office/drawing/2014/main" id="{8983AE0B-8191-4E13-B7FD-A429DA2B40AA}"/>
              </a:ext>
            </a:extLst>
          </p:cNvPr>
          <p:cNvGrpSpPr/>
          <p:nvPr/>
        </p:nvGrpSpPr>
        <p:grpSpPr>
          <a:xfrm>
            <a:off x="3064321" y="2320557"/>
            <a:ext cx="4587134" cy="3566160"/>
            <a:chOff x="3064321" y="2026062"/>
            <a:chExt cx="4587134" cy="3566160"/>
          </a:xfrm>
        </p:grpSpPr>
        <p:sp>
          <p:nvSpPr>
            <p:cNvPr id="116" name="H0">
              <a:extLst>
                <a:ext uri="{FF2B5EF4-FFF2-40B4-BE49-F238E27FC236}">
                  <a16:creationId xmlns:a16="http://schemas.microsoft.com/office/drawing/2014/main" id="{5915B1E6-D693-48E1-9573-8271317DB9F8}"/>
                </a:ext>
              </a:extLst>
            </p:cNvPr>
            <p:cNvSpPr/>
            <p:nvPr/>
          </p:nvSpPr>
          <p:spPr>
            <a:xfrm>
              <a:off x="3982085" y="4220622"/>
              <a:ext cx="457200" cy="13716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38100">
                    <a:solidFill>
                      <a:srgbClr val="002060"/>
                    </a:solidFill>
                  </a:ln>
                </a:rPr>
                <a:t>5</a:t>
              </a:r>
            </a:p>
          </p:txBody>
        </p:sp>
        <p:sp>
          <p:nvSpPr>
            <p:cNvPr id="117" name="H3">
              <a:extLst>
                <a:ext uri="{FF2B5EF4-FFF2-40B4-BE49-F238E27FC236}">
                  <a16:creationId xmlns:a16="http://schemas.microsoft.com/office/drawing/2014/main" id="{E4BF1EA1-E239-4D55-B6BE-4ABEA0623519}"/>
                </a:ext>
              </a:extLst>
            </p:cNvPr>
            <p:cNvSpPr/>
            <p:nvPr/>
          </p:nvSpPr>
          <p:spPr>
            <a:xfrm>
              <a:off x="5817613" y="3671982"/>
              <a:ext cx="457200" cy="192024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38100">
                    <a:solidFill>
                      <a:srgbClr val="002060"/>
                    </a:solidFill>
                  </a:ln>
                </a:rPr>
                <a:t>7</a:t>
              </a:r>
            </a:p>
          </p:txBody>
        </p:sp>
        <p:sp>
          <p:nvSpPr>
            <p:cNvPr id="118" name="H5">
              <a:extLst>
                <a:ext uri="{FF2B5EF4-FFF2-40B4-BE49-F238E27FC236}">
                  <a16:creationId xmlns:a16="http://schemas.microsoft.com/office/drawing/2014/main" id="{E8B94EED-C214-40AD-B6F7-990898DEB3F5}"/>
                </a:ext>
              </a:extLst>
            </p:cNvPr>
            <p:cNvSpPr/>
            <p:nvPr/>
          </p:nvSpPr>
          <p:spPr>
            <a:xfrm>
              <a:off x="3064321" y="5317902"/>
              <a:ext cx="457200" cy="27432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38100">
                    <a:solidFill>
                      <a:srgbClr val="002060"/>
                    </a:solidFill>
                  </a:ln>
                </a:rPr>
                <a:t>1</a:t>
              </a:r>
            </a:p>
          </p:txBody>
        </p:sp>
        <p:sp>
          <p:nvSpPr>
            <p:cNvPr id="119" name="H6">
              <a:extLst>
                <a:ext uri="{FF2B5EF4-FFF2-40B4-BE49-F238E27FC236}">
                  <a16:creationId xmlns:a16="http://schemas.microsoft.com/office/drawing/2014/main" id="{486FBA0A-D463-4687-9494-2DD0FD4DD4EC}"/>
                </a:ext>
              </a:extLst>
            </p:cNvPr>
            <p:cNvSpPr/>
            <p:nvPr/>
          </p:nvSpPr>
          <p:spPr>
            <a:xfrm>
              <a:off x="5358731" y="2300382"/>
              <a:ext cx="457200" cy="329184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38100">
                    <a:solidFill>
                      <a:srgbClr val="002060"/>
                    </a:solidFill>
                  </a:ln>
                </a:rPr>
                <a:t>12</a:t>
              </a:r>
            </a:p>
          </p:txBody>
        </p:sp>
        <p:sp>
          <p:nvSpPr>
            <p:cNvPr id="120" name="H7">
              <a:extLst>
                <a:ext uri="{FF2B5EF4-FFF2-40B4-BE49-F238E27FC236}">
                  <a16:creationId xmlns:a16="http://schemas.microsoft.com/office/drawing/2014/main" id="{48989F9E-082E-48DC-B232-A3712FD6AF2B}"/>
                </a:ext>
              </a:extLst>
            </p:cNvPr>
            <p:cNvSpPr/>
            <p:nvPr/>
          </p:nvSpPr>
          <p:spPr>
            <a:xfrm>
              <a:off x="4440967" y="2574702"/>
              <a:ext cx="457200" cy="301752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38100">
                    <a:solidFill>
                      <a:srgbClr val="002060"/>
                    </a:solidFill>
                  </a:ln>
                </a:rPr>
                <a:t>11</a:t>
              </a:r>
            </a:p>
          </p:txBody>
        </p:sp>
        <p:sp>
          <p:nvSpPr>
            <p:cNvPr id="121" name="H8">
              <a:extLst>
                <a:ext uri="{FF2B5EF4-FFF2-40B4-BE49-F238E27FC236}">
                  <a16:creationId xmlns:a16="http://schemas.microsoft.com/office/drawing/2014/main" id="{B77BE79B-4661-45EE-A517-FB97C20E5506}"/>
                </a:ext>
              </a:extLst>
            </p:cNvPr>
            <p:cNvSpPr/>
            <p:nvPr/>
          </p:nvSpPr>
          <p:spPr>
            <a:xfrm>
              <a:off x="7194255" y="5317902"/>
              <a:ext cx="457200" cy="27432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38100">
                    <a:solidFill>
                      <a:srgbClr val="002060"/>
                    </a:solidFill>
                  </a:ln>
                </a:rPr>
                <a:t>1</a:t>
              </a:r>
            </a:p>
          </p:txBody>
        </p:sp>
        <p:sp>
          <p:nvSpPr>
            <p:cNvPr id="122" name="H9">
              <a:extLst>
                <a:ext uri="{FF2B5EF4-FFF2-40B4-BE49-F238E27FC236}">
                  <a16:creationId xmlns:a16="http://schemas.microsoft.com/office/drawing/2014/main" id="{99937D1F-066C-4BCB-BBD3-45054CF0A7F3}"/>
                </a:ext>
              </a:extLst>
            </p:cNvPr>
            <p:cNvSpPr/>
            <p:nvPr/>
          </p:nvSpPr>
          <p:spPr>
            <a:xfrm>
              <a:off x="4899849" y="2026062"/>
              <a:ext cx="457200" cy="356616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38100">
                    <a:solidFill>
                      <a:srgbClr val="002060"/>
                    </a:solidFill>
                  </a:ln>
                </a:rPr>
                <a:t>13</a:t>
              </a:r>
            </a:p>
          </p:txBody>
        </p:sp>
        <p:sp>
          <p:nvSpPr>
            <p:cNvPr id="123" name="HN-1">
              <a:extLst>
                <a:ext uri="{FF2B5EF4-FFF2-40B4-BE49-F238E27FC236}">
                  <a16:creationId xmlns:a16="http://schemas.microsoft.com/office/drawing/2014/main" id="{3CEA5EB6-9223-4991-95B5-724E84360092}"/>
                </a:ext>
              </a:extLst>
            </p:cNvPr>
            <p:cNvSpPr/>
            <p:nvPr/>
          </p:nvSpPr>
          <p:spPr>
            <a:xfrm>
              <a:off x="6276495" y="4769262"/>
              <a:ext cx="457200" cy="82296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38100">
                    <a:solidFill>
                      <a:srgbClr val="002060"/>
                    </a:solidFill>
                  </a:ln>
                </a:rPr>
                <a:t>3</a:t>
              </a:r>
            </a:p>
          </p:txBody>
        </p:sp>
        <p:sp>
          <p:nvSpPr>
            <p:cNvPr id="124" name="H8">
              <a:extLst>
                <a:ext uri="{FF2B5EF4-FFF2-40B4-BE49-F238E27FC236}">
                  <a16:creationId xmlns:a16="http://schemas.microsoft.com/office/drawing/2014/main" id="{0A5B25B2-6EF1-4E9D-AD0D-3F230A16AC05}"/>
                </a:ext>
              </a:extLst>
            </p:cNvPr>
            <p:cNvSpPr/>
            <p:nvPr/>
          </p:nvSpPr>
          <p:spPr>
            <a:xfrm>
              <a:off x="6744475" y="5043582"/>
              <a:ext cx="457200" cy="54864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38100">
                    <a:solidFill>
                      <a:srgbClr val="002060"/>
                    </a:solidFill>
                  </a:ln>
                </a:rPr>
                <a:t>2</a:t>
              </a:r>
            </a:p>
          </p:txBody>
        </p:sp>
        <p:sp>
          <p:nvSpPr>
            <p:cNvPr id="125" name="H5">
              <a:extLst>
                <a:ext uri="{FF2B5EF4-FFF2-40B4-BE49-F238E27FC236}">
                  <a16:creationId xmlns:a16="http://schemas.microsoft.com/office/drawing/2014/main" id="{16E446EC-29CE-45C6-9205-2F8580B0C8E2}"/>
                </a:ext>
              </a:extLst>
            </p:cNvPr>
            <p:cNvSpPr/>
            <p:nvPr/>
          </p:nvSpPr>
          <p:spPr>
            <a:xfrm>
              <a:off x="3521521" y="5043582"/>
              <a:ext cx="457200" cy="54864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38100">
                    <a:solidFill>
                      <a:srgbClr val="002060"/>
                    </a:solidFill>
                  </a:ln>
                </a:rPr>
                <a:t>2</a:t>
              </a:r>
            </a:p>
          </p:txBody>
        </p:sp>
      </p:grpSp>
      <p:sp>
        <p:nvSpPr>
          <p:cNvPr id="127" name="HN-1">
            <a:extLst>
              <a:ext uri="{FF2B5EF4-FFF2-40B4-BE49-F238E27FC236}">
                <a16:creationId xmlns:a16="http://schemas.microsoft.com/office/drawing/2014/main" id="{411B0CE4-FB3A-4E93-9499-1EEDCDC20BAE}"/>
              </a:ext>
            </a:extLst>
          </p:cNvPr>
          <p:cNvSpPr/>
          <p:nvPr/>
        </p:nvSpPr>
        <p:spPr>
          <a:xfrm>
            <a:off x="6281887" y="4789437"/>
            <a:ext cx="457200" cy="1097280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38100">
                  <a:solidFill>
                    <a:srgbClr val="002060"/>
                  </a:solidFill>
                </a:ln>
              </a:rPr>
              <a:t>4</a:t>
            </a:r>
          </a:p>
        </p:txBody>
      </p:sp>
      <p:sp>
        <p:nvSpPr>
          <p:cNvPr id="59" name="xN-1">
            <a:extLst>
              <a:ext uri="{FF2B5EF4-FFF2-40B4-BE49-F238E27FC236}">
                <a16:creationId xmlns:a16="http://schemas.microsoft.com/office/drawing/2014/main" id="{2B6C93C7-A9D3-405F-9488-F08FEF91BDA3}"/>
              </a:ext>
            </a:extLst>
          </p:cNvPr>
          <p:cNvSpPr/>
          <p:nvPr/>
        </p:nvSpPr>
        <p:spPr>
          <a:xfrm>
            <a:off x="1743885" y="5780910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Minimum">
            <a:extLst>
              <a:ext uri="{FF2B5EF4-FFF2-40B4-BE49-F238E27FC236}">
                <a16:creationId xmlns:a16="http://schemas.microsoft.com/office/drawing/2014/main" id="{07150A2D-B36C-45BA-B86B-C863D5D6B748}"/>
              </a:ext>
            </a:extLst>
          </p:cNvPr>
          <p:cNvSpPr txBox="1"/>
          <p:nvPr/>
        </p:nvSpPr>
        <p:spPr>
          <a:xfrm>
            <a:off x="39160" y="3026851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Minimum</a:t>
            </a:r>
          </a:p>
        </p:txBody>
      </p:sp>
      <p:sp>
        <p:nvSpPr>
          <p:cNvPr id="130" name="Maximum">
            <a:extLst>
              <a:ext uri="{FF2B5EF4-FFF2-40B4-BE49-F238E27FC236}">
                <a16:creationId xmlns:a16="http://schemas.microsoft.com/office/drawing/2014/main" id="{3CBF62D2-D477-4860-A8AB-539A4485DF14}"/>
              </a:ext>
            </a:extLst>
          </p:cNvPr>
          <p:cNvSpPr txBox="1"/>
          <p:nvPr/>
        </p:nvSpPr>
        <p:spPr>
          <a:xfrm>
            <a:off x="33768" y="4162464"/>
            <a:ext cx="1133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Maximum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C43C4E7-1A47-4501-B6D0-49A45F36167D}"/>
              </a:ext>
            </a:extLst>
          </p:cNvPr>
          <p:cNvSpPr txBox="1"/>
          <p:nvPr/>
        </p:nvSpPr>
        <p:spPr>
          <a:xfrm>
            <a:off x="1139142" y="788988"/>
            <a:ext cx="768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u="sng" dirty="0"/>
              <a:t>Data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9F6290D-93C0-4D71-BB49-A98CDBF6B521}"/>
              </a:ext>
            </a:extLst>
          </p:cNvPr>
          <p:cNvSpPr txBox="1"/>
          <p:nvPr/>
        </p:nvSpPr>
        <p:spPr>
          <a:xfrm>
            <a:off x="3253647" y="5928644"/>
            <a:ext cx="78548" cy="276999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r>
              <a:rPr lang="en-US" sz="1200" dirty="0"/>
              <a:t>0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050E3D2-4DF1-406B-8A95-72F30C4E5F4E}"/>
              </a:ext>
            </a:extLst>
          </p:cNvPr>
          <p:cNvSpPr txBox="1"/>
          <p:nvPr/>
        </p:nvSpPr>
        <p:spPr>
          <a:xfrm>
            <a:off x="3712529" y="5928644"/>
            <a:ext cx="78548" cy="276999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85B29715-98F3-4155-A1DE-0B81D53254E1}"/>
              </a:ext>
            </a:extLst>
          </p:cNvPr>
          <p:cNvSpPr txBox="1"/>
          <p:nvPr/>
        </p:nvSpPr>
        <p:spPr>
          <a:xfrm>
            <a:off x="4171411" y="5928644"/>
            <a:ext cx="78548" cy="276999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DDC5EC2-BBE9-4821-A164-2EF5EB289185}"/>
              </a:ext>
            </a:extLst>
          </p:cNvPr>
          <p:cNvSpPr txBox="1"/>
          <p:nvPr/>
        </p:nvSpPr>
        <p:spPr>
          <a:xfrm>
            <a:off x="4630293" y="5928644"/>
            <a:ext cx="78548" cy="276999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DD40D078-B928-45E1-8477-1C9A5AC69446}"/>
              </a:ext>
            </a:extLst>
          </p:cNvPr>
          <p:cNvSpPr txBox="1"/>
          <p:nvPr/>
        </p:nvSpPr>
        <p:spPr>
          <a:xfrm>
            <a:off x="5089175" y="5928644"/>
            <a:ext cx="78548" cy="276999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D4D66EDA-FAF9-4846-B484-90D4E0B02ABE}"/>
              </a:ext>
            </a:extLst>
          </p:cNvPr>
          <p:cNvSpPr txBox="1"/>
          <p:nvPr/>
        </p:nvSpPr>
        <p:spPr>
          <a:xfrm>
            <a:off x="5548057" y="5928644"/>
            <a:ext cx="78548" cy="276999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14E212C2-9D48-4F0C-9D1A-79B7AE6DEBB8}"/>
              </a:ext>
            </a:extLst>
          </p:cNvPr>
          <p:cNvSpPr txBox="1"/>
          <p:nvPr/>
        </p:nvSpPr>
        <p:spPr>
          <a:xfrm>
            <a:off x="6006939" y="5928644"/>
            <a:ext cx="78548" cy="276999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r>
              <a:rPr lang="en-US" sz="1200" dirty="0"/>
              <a:t>6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84487245-8D77-4E31-8812-E1657C4A23B1}"/>
              </a:ext>
            </a:extLst>
          </p:cNvPr>
          <p:cNvSpPr txBox="1"/>
          <p:nvPr/>
        </p:nvSpPr>
        <p:spPr>
          <a:xfrm>
            <a:off x="6465821" y="5928644"/>
            <a:ext cx="78548" cy="276999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r>
              <a:rPr lang="en-US" sz="1200" dirty="0"/>
              <a:t>7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2EBC421-FDC8-4813-B938-AC1F26DE79D4}"/>
              </a:ext>
            </a:extLst>
          </p:cNvPr>
          <p:cNvSpPr txBox="1"/>
          <p:nvPr/>
        </p:nvSpPr>
        <p:spPr>
          <a:xfrm>
            <a:off x="6924703" y="5928644"/>
            <a:ext cx="78548" cy="276999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r>
              <a:rPr lang="en-US" sz="1200" dirty="0"/>
              <a:t>8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0380CC52-C95C-459E-B289-E30E11A32E2A}"/>
              </a:ext>
            </a:extLst>
          </p:cNvPr>
          <p:cNvSpPr txBox="1"/>
          <p:nvPr/>
        </p:nvSpPr>
        <p:spPr>
          <a:xfrm>
            <a:off x="7383581" y="5928644"/>
            <a:ext cx="78548" cy="276999"/>
          </a:xfrm>
          <a:prstGeom prst="rect">
            <a:avLst/>
          </a:prstGeom>
          <a:noFill/>
        </p:spPr>
        <p:txBody>
          <a:bodyPr wrap="none" lIns="0" rIns="0">
            <a:spAutoFit/>
          </a:bodyPr>
          <a:lstStyle/>
          <a:p>
            <a:r>
              <a:rPr lang="en-US" sz="1200" dirty="0"/>
              <a:t>9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3D0E658-A0CE-438C-B191-44E991F25437}"/>
              </a:ext>
            </a:extLst>
          </p:cNvPr>
          <p:cNvSpPr txBox="1"/>
          <p:nvPr/>
        </p:nvSpPr>
        <p:spPr>
          <a:xfrm>
            <a:off x="2238285" y="5926470"/>
            <a:ext cx="635028" cy="27699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r>
              <a:rPr lang="en-US" sz="1200" dirty="0"/>
              <a:t>Bin index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8AE0BBD3-012E-4170-A50D-E63D16B44A7E}"/>
              </a:ext>
            </a:extLst>
          </p:cNvPr>
          <p:cNvCxnSpPr>
            <a:stCxn id="154" idx="3"/>
          </p:cNvCxnSpPr>
          <p:nvPr/>
        </p:nvCxnSpPr>
        <p:spPr>
          <a:xfrm>
            <a:off x="2873313" y="6064970"/>
            <a:ext cx="263749" cy="31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87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7.40741E-7 L 0.125 -7.40741E-7 C 0.18108 -7.40741E-7 0.25 0.18102 0.25 0.32778 L 0.25 0.65625 " pathEditMode="relative" rAng="0" ptsTypes="AAAA">
                                      <p:cBhvr>
                                        <p:cTn id="9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32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4.44444E-6 L 0.18264 -4.44444E-6 C 0.26441 -4.44444E-6 0.36528 0.16598 0.36528 0.3007 L 0.36528 0.60232 " pathEditMode="relative" rAng="0" ptsTypes="AAAA">
                                      <p:cBhvr>
                                        <p:cTn id="2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64" y="30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7037E-7 L 0.15208 3.7037E-7 C 0.22031 3.7037E-7 0.30434 0.15116 0.30434 0.27384 L 0.30434 0.54861 " pathEditMode="relative" rAng="0" ptsTypes="AAAA">
                                      <p:cBhvr>
                                        <p:cTn id="35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08" y="27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33333E-6 L 0.23212 -3.33333E-6 C 0.33628 -3.33333E-6 0.46441 0.13635 0.46441 0.24699 L 0.46441 0.49468 " pathEditMode="relative" rAng="0" ptsTypes="AAAA">
                                      <p:cBhvr>
                                        <p:cTn id="4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12" y="2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1.48148E-6 L 0.18872 1.48148E-6 C 0.27344 1.48148E-6 0.3776 0.12153 0.3776 0.21991 L 0.3776 0.44074 " pathEditMode="relative" rAng="0" ptsTypes="AAAA">
                                      <p:cBhvr>
                                        <p:cTn id="6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72" y="2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7037E-6 L 0.08212 -3.7037E-6 C 0.11892 -3.7037E-6 0.16424 0.10672 0.16424 0.19329 L 0.16424 0.38704 " pathEditMode="relative" rAng="0" ptsTypes="AAAA">
                                      <p:cBhvr>
                                        <p:cTn id="7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12" y="19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59259E-6 L 0.21076 2.59259E-6 C 0.30521 2.59259E-6 0.42153 0.09166 0.42153 0.1662 L 0.42153 0.3331 " pathEditMode="relative" rAng="0" ptsTypes="AAAA">
                                      <p:cBhvr>
                                        <p:cTn id="9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76" y="16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0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59259E-6 L 0.15781 -2.59259E-6 C 0.22865 -2.59259E-6 0.3158 0.07685 0.3158 0.13935 L 0.3158 0.2794 " pathEditMode="relative" rAng="0" ptsTypes="AAAA">
                                      <p:cBhvr>
                                        <p:cTn id="103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81" y="1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000"/>
                            </p:stCondLst>
                            <p:childTnLst>
                              <p:par>
                                <p:cTn id="10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5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7037E-6 L 0.30833 3.7037E-6 C 0.44635 3.7037E-6 0.61684 0.06203 0.61684 0.1125 L 0.61684 0.22546 " pathEditMode="relative" rAng="0" ptsTypes="AAAA">
                                      <p:cBhvr>
                                        <p:cTn id="11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833" y="1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000"/>
                            </p:stCondLst>
                            <p:childTnLst>
                              <p:par>
                                <p:cTn id="1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000"/>
                            </p:stCondLst>
                            <p:childTnLst>
                              <p:par>
                                <p:cTn id="1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5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48148E-6 L 0.18125 -1.48148E-6 C 0.2625 -1.48148E-6 0.3625 0.04722 0.3625 0.08565 L 0.3625 0.17176 " pathEditMode="relative" rAng="0" ptsTypes="AAAA">
                                      <p:cBhvr>
                                        <p:cTn id="132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25" y="8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000"/>
                            </p:stCondLst>
                            <p:childTnLst>
                              <p:par>
                                <p:cTn id="13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000"/>
                            </p:stCondLst>
                            <p:childTnLst>
                              <p:par>
                                <p:cTn id="1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5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96296E-6 L 0.25399 2.96296E-6 C 0.36806 2.96296E-6 0.50816 0.00254 0.50816 0.00463 L 0.50816 0.00972 " pathEditMode="relative" rAng="0" ptsTypes="AAAA">
                                      <p:cBhvr>
                                        <p:cTn id="149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99" y="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000"/>
                            </p:stCondLst>
                            <p:childTnLst>
                              <p:par>
                                <p:cTn id="15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000"/>
                            </p:stCondLst>
                            <p:childTnLst>
                              <p:par>
                                <p:cTn id="1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  <p:bldP spid="44" grpId="2" animBg="1"/>
      <p:bldP spid="93" grpId="0" animBg="1"/>
      <p:bldP spid="52" grpId="0" animBg="1"/>
      <p:bldP spid="52" grpId="1" animBg="1"/>
      <p:bldP spid="52" grpId="2" animBg="1"/>
      <p:bldP spid="97" grpId="0" animBg="1"/>
      <p:bldP spid="50" grpId="0" animBg="1"/>
      <p:bldP spid="50" grpId="1" animBg="1"/>
      <p:bldP spid="50" grpId="2" animBg="1"/>
      <p:bldP spid="99" grpId="0" animBg="1"/>
      <p:bldP spid="53" grpId="0" animBg="1"/>
      <p:bldP spid="53" grpId="1" animBg="1"/>
      <p:bldP spid="53" grpId="2" animBg="1"/>
      <p:bldP spid="89" grpId="0" animBg="1"/>
      <p:bldP spid="51" grpId="0" animBg="1"/>
      <p:bldP spid="51" grpId="1" animBg="1"/>
      <p:bldP spid="51" grpId="2" animBg="1"/>
      <p:bldP spid="83" grpId="0" animBg="1"/>
      <p:bldP spid="54" grpId="0" animBg="1"/>
      <p:bldP spid="54" grpId="1" animBg="1"/>
      <p:bldP spid="54" grpId="2" animBg="1"/>
      <p:bldP spid="95" grpId="0" animBg="1"/>
      <p:bldP spid="55" grpId="0" animBg="1"/>
      <p:bldP spid="55" grpId="1" animBg="1"/>
      <p:bldP spid="55" grpId="2" animBg="1"/>
      <p:bldP spid="91" grpId="0" animBg="1"/>
      <p:bldP spid="56" grpId="0" animBg="1"/>
      <p:bldP spid="56" grpId="1" animBg="1"/>
      <p:bldP spid="56" grpId="2" animBg="1"/>
      <p:bldP spid="101" grpId="0" animBg="1"/>
      <p:bldP spid="57" grpId="0" animBg="1"/>
      <p:bldP spid="57" grpId="1" animBg="1"/>
      <p:bldP spid="57" grpId="2" animBg="1"/>
      <p:bldP spid="81" grpId="0" animBg="1"/>
      <p:bldP spid="58" grpId="0" animBg="1"/>
      <p:bldP spid="58" grpId="1" animBg="1"/>
      <p:bldP spid="58" grpId="2" animBg="1"/>
      <p:bldP spid="85" grpId="0" animBg="1"/>
      <p:bldP spid="127" grpId="0" animBg="1"/>
      <p:bldP spid="59" grpId="0" animBg="1"/>
      <p:bldP spid="59" grpId="1" animBg="1"/>
      <p:bldP spid="59" grpId="2" animBg="1"/>
      <p:bldP spid="128" grpId="0"/>
      <p:bldP spid="13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CDD791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Pseudocode for computing the histogram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838922-1B6E-454D-A3C3-B6994EF9A085}"/>
                  </a:ext>
                </a:extLst>
              </p:cNvPr>
              <p:cNvSpPr txBox="1"/>
              <p:nvPr/>
            </p:nvSpPr>
            <p:spPr>
              <a:xfrm>
                <a:off x="671728" y="793775"/>
                <a:ext cx="7800539" cy="4736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INPUT: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sz="2000" dirty="0"/>
                  <a:t>Data: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and specification of number of buckets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000" dirty="0"/>
                  <a:t>OUTPUT:</a:t>
                </a:r>
              </a:p>
              <a:p>
                <a:pPr lvl="1"/>
                <a:r>
                  <a:rPr lang="en-US" sz="2000" dirty="0"/>
                  <a:t>Histogram: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/>
                  <a:t> is the count of data samples falling in bin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000" dirty="0"/>
                  <a:t>Initialize all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/>
                  <a:t> to 0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000" dirty="0"/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400" dirty="0"/>
                          <m:t>min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400" b="0" i="0" dirty="0" smtClean="0"/>
                          <m:t>max</m:t>
                        </m:r>
                      </m:sub>
                    </m:sSub>
                  </m:oMath>
                </a14:m>
                <a:r>
                  <a:rPr lang="en-US" sz="2000" dirty="0"/>
                  <a:t> , the minimum and maximum of the given data set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000" dirty="0"/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 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through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dirty="0"/>
                  <a:t>, do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ROUND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US" sz="1400" dirty="0"/>
                                      <m:t>min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US" sz="1400" dirty="0"/>
                                      <m:t>max</m:t>
                                    </m:r>
                                  </m:sub>
                                </m:sSub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US" sz="1400" dirty="0"/>
                                      <m:t>min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sz="2000" dirty="0"/>
              </a:p>
              <a:p>
                <a:pPr lvl="1">
                  <a:spcAft>
                    <a:spcPts val="600"/>
                  </a:spcAft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/>
                  <a:t>+1</a:t>
                </a:r>
              </a:p>
              <a:p>
                <a:pPr marL="457200" indent="-457200">
                  <a:lnSpc>
                    <a:spcPct val="150000"/>
                  </a:lnSpc>
                  <a:spcAft>
                    <a:spcPts val="600"/>
                  </a:spcAft>
                  <a:buFont typeface="+mj-lt"/>
                  <a:buAutoNum type="arabicPeriod" startAt="4"/>
                </a:pPr>
                <a:r>
                  <a:rPr lang="en-US" sz="2000" dirty="0"/>
                  <a:t>Return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838922-1B6E-454D-A3C3-B6994EF9A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28" y="793775"/>
                <a:ext cx="7800539" cy="4736489"/>
              </a:xfrm>
              <a:prstGeom prst="rect">
                <a:avLst/>
              </a:prstGeom>
              <a:blipFill>
                <a:blip r:embed="rId2"/>
                <a:stretch>
                  <a:fillRect l="-859" t="-644" r="-547" b="-1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246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38295" y="512172"/>
            <a:ext cx="746740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The machine learning problem</a:t>
            </a:r>
          </a:p>
          <a:p>
            <a:r>
              <a:rPr lang="en-US" sz="1600" dirty="0"/>
              <a:t>Alice works in a bank that actively sells loans.</a:t>
            </a:r>
          </a:p>
          <a:p>
            <a:r>
              <a:rPr lang="en-US" sz="1600" dirty="0"/>
              <a:t>She needs to meet her daily sales quota.</a:t>
            </a:r>
          </a:p>
          <a:p>
            <a:r>
              <a:rPr lang="en-US" sz="1600" dirty="0"/>
              <a:t>She has basic information on Bob, including his phone number. </a:t>
            </a:r>
          </a:p>
          <a:p>
            <a:r>
              <a:rPr lang="en-US" sz="1600" dirty="0"/>
              <a:t>She is worried that she will have to spend 30 minutes talking to Bob with no guarantee of closing any deal.</a:t>
            </a:r>
          </a:p>
          <a:p>
            <a:r>
              <a:rPr lang="en-US" sz="1600" dirty="0"/>
              <a:t>Should she call Bob, or move on to the next potential customer?</a:t>
            </a:r>
          </a:p>
          <a:p>
            <a:endParaRPr lang="en-US" sz="2000" b="1" dirty="0"/>
          </a:p>
          <a:p>
            <a:r>
              <a:rPr lang="en-US" sz="2000" b="1" dirty="0"/>
              <a:t>A look at some of the data (partial)</a:t>
            </a:r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dirty="0"/>
          </a:p>
          <a:p>
            <a:r>
              <a:rPr lang="en-US" sz="1200" dirty="0"/>
              <a:t>S. Moro, R. </a:t>
            </a:r>
            <a:r>
              <a:rPr lang="en-US" sz="1200" dirty="0" err="1"/>
              <a:t>Laureano</a:t>
            </a:r>
            <a:r>
              <a:rPr lang="en-US" sz="1200" dirty="0"/>
              <a:t> and P. Cortez. Using Data Mining for Bank Direct Marketing: An Application of the CRISP-DM Methodology. In P. </a:t>
            </a:r>
            <a:r>
              <a:rPr lang="en-US" sz="1200" dirty="0" err="1"/>
              <a:t>Novais</a:t>
            </a:r>
            <a:r>
              <a:rPr lang="en-US" sz="1200" dirty="0"/>
              <a:t> et al. (Eds.), Proceedings of the European Simulation and Modelling Conference - ESM'2011, pp. 117-121, </a:t>
            </a:r>
            <a:r>
              <a:rPr lang="en-US" sz="1200" dirty="0" err="1"/>
              <a:t>Guimarães</a:t>
            </a:r>
            <a:r>
              <a:rPr lang="en-US" sz="1200" dirty="0"/>
              <a:t>, Portugal, October, 2011. EUROSIS.</a:t>
            </a:r>
          </a:p>
          <a:p>
            <a:r>
              <a:rPr lang="en-US" sz="2000" b="1" dirty="0"/>
              <a:t>A new candidate's financial variables must be compared against entries in a huge database and a prediction must be computed.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19090" y="3008162"/>
            <a:ext cx="7600879" cy="1527673"/>
            <a:chOff x="719090" y="3585864"/>
            <a:chExt cx="7600879" cy="152767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9090" y="3585864"/>
              <a:ext cx="7600879" cy="152767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2" name="Rectangle 11"/>
            <p:cNvSpPr/>
            <p:nvPr/>
          </p:nvSpPr>
          <p:spPr>
            <a:xfrm>
              <a:off x="7483876" y="3585864"/>
              <a:ext cx="836093" cy="1527673"/>
            </a:xfrm>
            <a:prstGeom prst="rect">
              <a:avLst/>
            </a:prstGeom>
            <a:solidFill>
              <a:srgbClr val="FFFF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CDD791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Real-life machine learning example from the banking industry</a:t>
            </a:r>
          </a:p>
        </p:txBody>
      </p:sp>
    </p:spTree>
    <p:extLst>
      <p:ext uri="{BB962C8B-B14F-4D97-AF65-F5344CB8AC3E}">
        <p14:creationId xmlns:p14="http://schemas.microsoft.com/office/powerpoint/2010/main" val="405985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8E548-3123-480A-8D7A-A64DF8C84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Alice’s software work?</a:t>
            </a:r>
          </a:p>
        </p:txBody>
      </p:sp>
      <p:pic>
        <p:nvPicPr>
          <p:cNvPr id="291" name="Picture 290">
            <a:extLst>
              <a:ext uri="{FF2B5EF4-FFF2-40B4-BE49-F238E27FC236}">
                <a16:creationId xmlns:a16="http://schemas.microsoft.com/office/drawing/2014/main" id="{C92FCBC3-1FB5-4406-9B6C-D9D6DE315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91" y="2512650"/>
            <a:ext cx="5660676" cy="1440989"/>
          </a:xfrm>
          <a:prstGeom prst="rect">
            <a:avLst/>
          </a:prstGeom>
        </p:spPr>
      </p:pic>
      <p:sp>
        <p:nvSpPr>
          <p:cNvPr id="300" name="R6">
            <a:extLst>
              <a:ext uri="{FF2B5EF4-FFF2-40B4-BE49-F238E27FC236}">
                <a16:creationId xmlns:a16="http://schemas.microsoft.com/office/drawing/2014/main" id="{54044E30-13B7-4FBE-AD55-F09CC130C300}"/>
              </a:ext>
            </a:extLst>
          </p:cNvPr>
          <p:cNvSpPr/>
          <p:nvPr/>
        </p:nvSpPr>
        <p:spPr>
          <a:xfrm>
            <a:off x="67112" y="3428999"/>
            <a:ext cx="5117062" cy="5736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9" name="R5">
            <a:extLst>
              <a:ext uri="{FF2B5EF4-FFF2-40B4-BE49-F238E27FC236}">
                <a16:creationId xmlns:a16="http://schemas.microsoft.com/office/drawing/2014/main" id="{9C88BEA2-0251-411D-81E5-C484D337EA85}"/>
              </a:ext>
            </a:extLst>
          </p:cNvPr>
          <p:cNvSpPr/>
          <p:nvPr/>
        </p:nvSpPr>
        <p:spPr>
          <a:xfrm>
            <a:off x="67112" y="3313043"/>
            <a:ext cx="5117062" cy="689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8" name="R4">
            <a:extLst>
              <a:ext uri="{FF2B5EF4-FFF2-40B4-BE49-F238E27FC236}">
                <a16:creationId xmlns:a16="http://schemas.microsoft.com/office/drawing/2014/main" id="{86F8B1C9-FCB7-4F76-80B9-6932B1B5D674}"/>
              </a:ext>
            </a:extLst>
          </p:cNvPr>
          <p:cNvSpPr/>
          <p:nvPr/>
        </p:nvSpPr>
        <p:spPr>
          <a:xfrm>
            <a:off x="67112" y="3176103"/>
            <a:ext cx="5117062" cy="826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7" name="R3">
            <a:extLst>
              <a:ext uri="{FF2B5EF4-FFF2-40B4-BE49-F238E27FC236}">
                <a16:creationId xmlns:a16="http://schemas.microsoft.com/office/drawing/2014/main" id="{B212024F-B268-4110-8B63-81C1D8A4C017}"/>
              </a:ext>
            </a:extLst>
          </p:cNvPr>
          <p:cNvSpPr/>
          <p:nvPr/>
        </p:nvSpPr>
        <p:spPr>
          <a:xfrm>
            <a:off x="67112" y="3043583"/>
            <a:ext cx="5117062" cy="959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6" name="R2">
            <a:extLst>
              <a:ext uri="{FF2B5EF4-FFF2-40B4-BE49-F238E27FC236}">
                <a16:creationId xmlns:a16="http://schemas.microsoft.com/office/drawing/2014/main" id="{0BBE99D7-745A-4092-9325-6E668FA059E0}"/>
              </a:ext>
            </a:extLst>
          </p:cNvPr>
          <p:cNvSpPr/>
          <p:nvPr/>
        </p:nvSpPr>
        <p:spPr>
          <a:xfrm>
            <a:off x="67112" y="2910979"/>
            <a:ext cx="5117062" cy="1091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5" name="R1">
            <a:extLst>
              <a:ext uri="{FF2B5EF4-FFF2-40B4-BE49-F238E27FC236}">
                <a16:creationId xmlns:a16="http://schemas.microsoft.com/office/drawing/2014/main" id="{74D52B92-302D-4DDF-8D06-73A382978220}"/>
              </a:ext>
            </a:extLst>
          </p:cNvPr>
          <p:cNvSpPr/>
          <p:nvPr/>
        </p:nvSpPr>
        <p:spPr>
          <a:xfrm>
            <a:off x="67112" y="2776439"/>
            <a:ext cx="5117062" cy="12262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4" name="Labels">
            <a:extLst>
              <a:ext uri="{FF2B5EF4-FFF2-40B4-BE49-F238E27FC236}">
                <a16:creationId xmlns:a16="http://schemas.microsoft.com/office/drawing/2014/main" id="{9E3E1D69-4A54-400E-B0E4-9A61054ABCC4}"/>
              </a:ext>
            </a:extLst>
          </p:cNvPr>
          <p:cNvSpPr/>
          <p:nvPr/>
        </p:nvSpPr>
        <p:spPr>
          <a:xfrm>
            <a:off x="5164919" y="2377034"/>
            <a:ext cx="748157" cy="1624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2" name="P6">
            <a:extLst>
              <a:ext uri="{FF2B5EF4-FFF2-40B4-BE49-F238E27FC236}">
                <a16:creationId xmlns:a16="http://schemas.microsoft.com/office/drawing/2014/main" id="{C19AC28C-4733-46B7-944F-7B81823250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049" y="2845489"/>
            <a:ext cx="49004" cy="49004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b="1"/>
          </a:p>
        </p:txBody>
      </p:sp>
      <p:sp>
        <p:nvSpPr>
          <p:cNvPr id="303" name="P5">
            <a:extLst>
              <a:ext uri="{FF2B5EF4-FFF2-40B4-BE49-F238E27FC236}">
                <a16:creationId xmlns:a16="http://schemas.microsoft.com/office/drawing/2014/main" id="{125B38A6-D194-45C9-8B1E-DFCE3D96C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2553" y="3307682"/>
            <a:ext cx="49004" cy="49004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b="1"/>
          </a:p>
        </p:txBody>
      </p:sp>
      <p:sp>
        <p:nvSpPr>
          <p:cNvPr id="304" name="P2">
            <a:extLst>
              <a:ext uri="{FF2B5EF4-FFF2-40B4-BE49-F238E27FC236}">
                <a16:creationId xmlns:a16="http://schemas.microsoft.com/office/drawing/2014/main" id="{02D841FB-D749-4339-A42B-9E065E57E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6645" y="4229840"/>
            <a:ext cx="49004" cy="49004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b="1"/>
          </a:p>
        </p:txBody>
      </p:sp>
      <p:sp>
        <p:nvSpPr>
          <p:cNvPr id="305" name="P1">
            <a:extLst>
              <a:ext uri="{FF2B5EF4-FFF2-40B4-BE49-F238E27FC236}">
                <a16:creationId xmlns:a16="http://schemas.microsoft.com/office/drawing/2014/main" id="{1514E04C-D768-4627-9FF8-15205D576C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2050" y="3492559"/>
            <a:ext cx="49004" cy="49004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b="1"/>
          </a:p>
        </p:txBody>
      </p:sp>
      <p:sp>
        <p:nvSpPr>
          <p:cNvPr id="307" name="P10">
            <a:extLst>
              <a:ext uri="{FF2B5EF4-FFF2-40B4-BE49-F238E27FC236}">
                <a16:creationId xmlns:a16="http://schemas.microsoft.com/office/drawing/2014/main" id="{A560FDD0-2665-4F48-8126-0A3685E8D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9881" y="2832125"/>
            <a:ext cx="49004" cy="49004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b="1"/>
          </a:p>
        </p:txBody>
      </p:sp>
      <p:sp>
        <p:nvSpPr>
          <p:cNvPr id="308" name="P9">
            <a:extLst>
              <a:ext uri="{FF2B5EF4-FFF2-40B4-BE49-F238E27FC236}">
                <a16:creationId xmlns:a16="http://schemas.microsoft.com/office/drawing/2014/main" id="{51970D1F-AD48-40E2-A3E2-2D6961E608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9553" y="3695256"/>
            <a:ext cx="49004" cy="49004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b="1"/>
          </a:p>
        </p:txBody>
      </p:sp>
      <p:sp>
        <p:nvSpPr>
          <p:cNvPr id="309" name="P8">
            <a:extLst>
              <a:ext uri="{FF2B5EF4-FFF2-40B4-BE49-F238E27FC236}">
                <a16:creationId xmlns:a16="http://schemas.microsoft.com/office/drawing/2014/main" id="{256A8F5B-C7E7-48B6-80B3-F773AB161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1581" y="2367705"/>
            <a:ext cx="49004" cy="4789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b="1"/>
          </a:p>
        </p:txBody>
      </p:sp>
      <p:sp>
        <p:nvSpPr>
          <p:cNvPr id="310" name="P7">
            <a:extLst>
              <a:ext uri="{FF2B5EF4-FFF2-40B4-BE49-F238E27FC236}">
                <a16:creationId xmlns:a16="http://schemas.microsoft.com/office/drawing/2014/main" id="{44110600-5CFF-46CC-9859-A0CC6D0BA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4641" y="2461257"/>
            <a:ext cx="49004" cy="49004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b="1"/>
          </a:p>
        </p:txBody>
      </p:sp>
      <p:sp>
        <p:nvSpPr>
          <p:cNvPr id="311" name="P4">
            <a:extLst>
              <a:ext uri="{FF2B5EF4-FFF2-40B4-BE49-F238E27FC236}">
                <a16:creationId xmlns:a16="http://schemas.microsoft.com/office/drawing/2014/main" id="{6459B922-4FB4-450B-B2C9-E60408DB2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8392" y="2985817"/>
            <a:ext cx="49004" cy="49004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b="1"/>
          </a:p>
        </p:txBody>
      </p:sp>
      <p:sp>
        <p:nvSpPr>
          <p:cNvPr id="312" name="P3">
            <a:extLst>
              <a:ext uri="{FF2B5EF4-FFF2-40B4-BE49-F238E27FC236}">
                <a16:creationId xmlns:a16="http://schemas.microsoft.com/office/drawing/2014/main" id="{0B3E5172-1CB0-46E0-90EE-9ECEEF182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0806" y="3641017"/>
            <a:ext cx="47890" cy="36817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b="1"/>
          </a:p>
        </p:txBody>
      </p:sp>
      <p:grpSp>
        <p:nvGrpSpPr>
          <p:cNvPr id="313" name="Frame_Axes">
            <a:extLst>
              <a:ext uri="{FF2B5EF4-FFF2-40B4-BE49-F238E27FC236}">
                <a16:creationId xmlns:a16="http://schemas.microsoft.com/office/drawing/2014/main" id="{F2821A9E-71EE-4904-84F7-F35C9F779CFC}"/>
              </a:ext>
            </a:extLst>
          </p:cNvPr>
          <p:cNvGrpSpPr/>
          <p:nvPr/>
        </p:nvGrpSpPr>
        <p:grpSpPr>
          <a:xfrm>
            <a:off x="5982125" y="1946163"/>
            <a:ext cx="2517000" cy="2537047"/>
            <a:chOff x="5982125" y="1946163"/>
            <a:chExt cx="2517000" cy="2537047"/>
          </a:xfrm>
        </p:grpSpPr>
        <p:grpSp>
          <p:nvGrpSpPr>
            <p:cNvPr id="314" name="Axes">
              <a:extLst>
                <a:ext uri="{FF2B5EF4-FFF2-40B4-BE49-F238E27FC236}">
                  <a16:creationId xmlns:a16="http://schemas.microsoft.com/office/drawing/2014/main" id="{687753F8-B583-4D57-B2D2-94464E12C251}"/>
                </a:ext>
              </a:extLst>
            </p:cNvPr>
            <p:cNvGrpSpPr/>
            <p:nvPr/>
          </p:nvGrpSpPr>
          <p:grpSpPr>
            <a:xfrm>
              <a:off x="6035040" y="2020089"/>
              <a:ext cx="2423745" cy="2399751"/>
              <a:chOff x="619331" y="1441727"/>
              <a:chExt cx="3454823" cy="3420622"/>
            </a:xfrm>
          </p:grpSpPr>
          <p:sp>
            <p:nvSpPr>
              <p:cNvPr id="316" name="Line 64">
                <a:extLst>
                  <a:ext uri="{FF2B5EF4-FFF2-40B4-BE49-F238E27FC236}">
                    <a16:creationId xmlns:a16="http://schemas.microsoft.com/office/drawing/2014/main" id="{13992A93-0323-44A6-892E-A165A143B4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14581" y="3089552"/>
                <a:ext cx="0" cy="38100"/>
              </a:xfrm>
              <a:prstGeom prst="line">
                <a:avLst/>
              </a:prstGeom>
              <a:no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317" name="Rectangle 65">
                <a:extLst>
                  <a:ext uri="{FF2B5EF4-FFF2-40B4-BE49-F238E27FC236}">
                    <a16:creationId xmlns:a16="http://schemas.microsoft.com/office/drawing/2014/main" id="{51A5F2F5-E312-419B-9480-685DCC4604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9331" y="3213377"/>
                <a:ext cx="47625" cy="9525"/>
              </a:xfrm>
              <a:prstGeom prst="rect">
                <a:avLst/>
              </a:prstGeom>
              <a:solidFill>
                <a:srgbClr val="66666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318" name="Rectangle 66">
                <a:extLst>
                  <a:ext uri="{FF2B5EF4-FFF2-40B4-BE49-F238E27FC236}">
                    <a16:creationId xmlns:a16="http://schemas.microsoft.com/office/drawing/2014/main" id="{411A9322-D9C3-41F5-8E77-9E53084ADB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481" y="3165753"/>
                <a:ext cx="178224" cy="1535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700" b="1" dirty="0">
                    <a:latin typeface="Arial" panose="020B0604020202020204" pitchFamily="34" charset="0"/>
                  </a:rPr>
                  <a:t>1.0</a:t>
                </a:r>
              </a:p>
            </p:txBody>
          </p:sp>
          <p:sp>
            <p:nvSpPr>
              <p:cNvPr id="319" name="Line 67">
                <a:extLst>
                  <a:ext uri="{FF2B5EF4-FFF2-40B4-BE49-F238E27FC236}">
                    <a16:creationId xmlns:a16="http://schemas.microsoft.com/office/drawing/2014/main" id="{94D2DD2A-A93B-4C83-9374-07AB239195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76506" y="3108602"/>
                <a:ext cx="0" cy="19050"/>
              </a:xfrm>
              <a:prstGeom prst="line">
                <a:avLst/>
              </a:prstGeom>
              <a:no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320" name="Line 68">
                <a:extLst>
                  <a:ext uri="{FF2B5EF4-FFF2-40B4-BE49-F238E27FC236}">
                    <a16:creationId xmlns:a16="http://schemas.microsoft.com/office/drawing/2014/main" id="{184D68D1-7B4A-4BB4-8F3C-07BBE159DD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38431" y="3108602"/>
                <a:ext cx="0" cy="19050"/>
              </a:xfrm>
              <a:prstGeom prst="line">
                <a:avLst/>
              </a:prstGeom>
              <a:no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321" name="Line 69">
                <a:extLst>
                  <a:ext uri="{FF2B5EF4-FFF2-40B4-BE49-F238E27FC236}">
                    <a16:creationId xmlns:a16="http://schemas.microsoft.com/office/drawing/2014/main" id="{31437DE8-F08B-4B68-8E3D-8538E705BE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00356" y="3108602"/>
                <a:ext cx="0" cy="19050"/>
              </a:xfrm>
              <a:prstGeom prst="line">
                <a:avLst/>
              </a:prstGeom>
              <a:no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322" name="Line 70">
                <a:extLst>
                  <a:ext uri="{FF2B5EF4-FFF2-40B4-BE49-F238E27FC236}">
                    <a16:creationId xmlns:a16="http://schemas.microsoft.com/office/drawing/2014/main" id="{7F4008E4-94F3-4EE8-88E4-FE5AF06FE1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62281" y="3108602"/>
                <a:ext cx="0" cy="19050"/>
              </a:xfrm>
              <a:prstGeom prst="line">
                <a:avLst/>
              </a:prstGeom>
              <a:no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323" name="Line 71">
                <a:extLst>
                  <a:ext uri="{FF2B5EF4-FFF2-40B4-BE49-F238E27FC236}">
                    <a16:creationId xmlns:a16="http://schemas.microsoft.com/office/drawing/2014/main" id="{1EC291EA-E2B1-4751-A9C4-0D95DB9CB6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24206" y="3089552"/>
                <a:ext cx="0" cy="38100"/>
              </a:xfrm>
              <a:prstGeom prst="line">
                <a:avLst/>
              </a:prstGeom>
              <a:no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324" name="Rectangle 72">
                <a:extLst>
                  <a:ext uri="{FF2B5EF4-FFF2-40B4-BE49-F238E27FC236}">
                    <a16:creationId xmlns:a16="http://schemas.microsoft.com/office/drawing/2014/main" id="{170314DE-0A9D-4B68-8EFD-00FF9C9D14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8956" y="3213377"/>
                <a:ext cx="47625" cy="9525"/>
              </a:xfrm>
              <a:prstGeom prst="rect">
                <a:avLst/>
              </a:prstGeom>
              <a:solidFill>
                <a:srgbClr val="66666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325" name="Rectangle 73">
                <a:extLst>
                  <a:ext uri="{FF2B5EF4-FFF2-40B4-BE49-F238E27FC236}">
                    <a16:creationId xmlns:a16="http://schemas.microsoft.com/office/drawing/2014/main" id="{39C01453-2CB9-4683-BB85-FE50CE144F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6106" y="3165753"/>
                <a:ext cx="178224" cy="1535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700" b="1">
                    <a:latin typeface="Arial" panose="020B0604020202020204" pitchFamily="34" charset="0"/>
                  </a:rPr>
                  <a:t>0.5</a:t>
                </a:r>
              </a:p>
            </p:txBody>
          </p:sp>
          <p:sp>
            <p:nvSpPr>
              <p:cNvPr id="326" name="Line 74">
                <a:extLst>
                  <a:ext uri="{FF2B5EF4-FFF2-40B4-BE49-F238E27FC236}">
                    <a16:creationId xmlns:a16="http://schemas.microsoft.com/office/drawing/2014/main" id="{1D27DE87-5C95-474B-89CF-56184E3999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86131" y="3108602"/>
                <a:ext cx="0" cy="19050"/>
              </a:xfrm>
              <a:prstGeom prst="line">
                <a:avLst/>
              </a:prstGeom>
              <a:no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327" name="Line 75">
                <a:extLst>
                  <a:ext uri="{FF2B5EF4-FFF2-40B4-BE49-F238E27FC236}">
                    <a16:creationId xmlns:a16="http://schemas.microsoft.com/office/drawing/2014/main" id="{CEAB2A27-372F-4613-A71B-4F2614A73F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48056" y="3108602"/>
                <a:ext cx="0" cy="19050"/>
              </a:xfrm>
              <a:prstGeom prst="line">
                <a:avLst/>
              </a:prstGeom>
              <a:no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328" name="Line 76">
                <a:extLst>
                  <a:ext uri="{FF2B5EF4-FFF2-40B4-BE49-F238E27FC236}">
                    <a16:creationId xmlns:a16="http://schemas.microsoft.com/office/drawing/2014/main" id="{9AE6F634-7560-46D4-AA8A-88AFD92AB8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09981" y="3108602"/>
                <a:ext cx="0" cy="19050"/>
              </a:xfrm>
              <a:prstGeom prst="line">
                <a:avLst/>
              </a:prstGeom>
              <a:no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329" name="Line 77">
                <a:extLst>
                  <a:ext uri="{FF2B5EF4-FFF2-40B4-BE49-F238E27FC236}">
                    <a16:creationId xmlns:a16="http://schemas.microsoft.com/office/drawing/2014/main" id="{ABBBDD08-6AA9-445A-BD9D-E993EB4EDF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71906" y="3108602"/>
                <a:ext cx="0" cy="19050"/>
              </a:xfrm>
              <a:prstGeom prst="line">
                <a:avLst/>
              </a:prstGeom>
              <a:no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330" name="Line 78">
                <a:extLst>
                  <a:ext uri="{FF2B5EF4-FFF2-40B4-BE49-F238E27FC236}">
                    <a16:creationId xmlns:a16="http://schemas.microsoft.com/office/drawing/2014/main" id="{14C863EC-732C-488C-9883-5B66BBB643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33831" y="3089552"/>
                <a:ext cx="0" cy="38100"/>
              </a:xfrm>
              <a:prstGeom prst="line">
                <a:avLst/>
              </a:prstGeom>
              <a:no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331" name="Line 79">
                <a:extLst>
                  <a:ext uri="{FF2B5EF4-FFF2-40B4-BE49-F238E27FC236}">
                    <a16:creationId xmlns:a16="http://schemas.microsoft.com/office/drawing/2014/main" id="{F0E1F16E-714D-4DE2-AE68-B1807DBDA0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95756" y="3108602"/>
                <a:ext cx="0" cy="19050"/>
              </a:xfrm>
              <a:prstGeom prst="line">
                <a:avLst/>
              </a:prstGeom>
              <a:no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332" name="Line 80">
                <a:extLst>
                  <a:ext uri="{FF2B5EF4-FFF2-40B4-BE49-F238E27FC236}">
                    <a16:creationId xmlns:a16="http://schemas.microsoft.com/office/drawing/2014/main" id="{ABB12B15-0F39-4347-8BBF-73D2758218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667206" y="3108602"/>
                <a:ext cx="0" cy="19050"/>
              </a:xfrm>
              <a:prstGeom prst="line">
                <a:avLst/>
              </a:prstGeom>
              <a:no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333" name="Line 81">
                <a:extLst>
                  <a:ext uri="{FF2B5EF4-FFF2-40B4-BE49-F238E27FC236}">
                    <a16:creationId xmlns:a16="http://schemas.microsoft.com/office/drawing/2014/main" id="{8FDC87D8-29B0-4108-A423-89750E7CC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29131" y="3108602"/>
                <a:ext cx="0" cy="19050"/>
              </a:xfrm>
              <a:prstGeom prst="line">
                <a:avLst/>
              </a:prstGeom>
              <a:no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334" name="Line 82">
                <a:extLst>
                  <a:ext uri="{FF2B5EF4-FFF2-40B4-BE49-F238E27FC236}">
                    <a16:creationId xmlns:a16="http://schemas.microsoft.com/office/drawing/2014/main" id="{E55213FE-3C21-4FDB-B1BB-6C7FC64016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91056" y="3108602"/>
                <a:ext cx="0" cy="19050"/>
              </a:xfrm>
              <a:prstGeom prst="line">
                <a:avLst/>
              </a:prstGeom>
              <a:no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335" name="Line 83">
                <a:extLst>
                  <a:ext uri="{FF2B5EF4-FFF2-40B4-BE49-F238E27FC236}">
                    <a16:creationId xmlns:a16="http://schemas.microsoft.com/office/drawing/2014/main" id="{BFCEDE8C-F93B-4BC0-BCFA-E2ADFE2D42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52981" y="3089552"/>
                <a:ext cx="0" cy="38100"/>
              </a:xfrm>
              <a:prstGeom prst="line">
                <a:avLst/>
              </a:prstGeom>
              <a:no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336" name="Rectangle 84">
                <a:extLst>
                  <a:ext uri="{FF2B5EF4-FFF2-40B4-BE49-F238E27FC236}">
                    <a16:creationId xmlns:a16="http://schemas.microsoft.com/office/drawing/2014/main" id="{70F653A7-9552-46B9-9ABF-7BECCF303F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6782" y="3165753"/>
                <a:ext cx="178224" cy="1535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700" b="1" dirty="0">
                    <a:latin typeface="Arial" panose="020B0604020202020204" pitchFamily="34" charset="0"/>
                  </a:rPr>
                  <a:t>0.5</a:t>
                </a:r>
              </a:p>
            </p:txBody>
          </p:sp>
          <p:sp>
            <p:nvSpPr>
              <p:cNvPr id="337" name="Line 85">
                <a:extLst>
                  <a:ext uri="{FF2B5EF4-FFF2-40B4-BE49-F238E27FC236}">
                    <a16:creationId xmlns:a16="http://schemas.microsoft.com/office/drawing/2014/main" id="{B94C9CBA-D8C5-4E51-929C-30CE83EBAF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14906" y="3108602"/>
                <a:ext cx="0" cy="19050"/>
              </a:xfrm>
              <a:prstGeom prst="line">
                <a:avLst/>
              </a:prstGeom>
              <a:no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338" name="Line 86">
                <a:extLst>
                  <a:ext uri="{FF2B5EF4-FFF2-40B4-BE49-F238E27FC236}">
                    <a16:creationId xmlns:a16="http://schemas.microsoft.com/office/drawing/2014/main" id="{7AF621DA-137D-4B37-AFC5-ED73822940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76831" y="3108602"/>
                <a:ext cx="0" cy="19050"/>
              </a:xfrm>
              <a:prstGeom prst="line">
                <a:avLst/>
              </a:prstGeom>
              <a:no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339" name="Line 87">
                <a:extLst>
                  <a:ext uri="{FF2B5EF4-FFF2-40B4-BE49-F238E27FC236}">
                    <a16:creationId xmlns:a16="http://schemas.microsoft.com/office/drawing/2014/main" id="{9290AA77-2756-4E5E-82CA-5A71EA02D6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38756" y="3108602"/>
                <a:ext cx="0" cy="19050"/>
              </a:xfrm>
              <a:prstGeom prst="line">
                <a:avLst/>
              </a:prstGeom>
              <a:no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340" name="Line 88">
                <a:extLst>
                  <a:ext uri="{FF2B5EF4-FFF2-40B4-BE49-F238E27FC236}">
                    <a16:creationId xmlns:a16="http://schemas.microsoft.com/office/drawing/2014/main" id="{3FA26A64-0089-4D9A-A629-CBAFDA68B7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00681" y="3108602"/>
                <a:ext cx="0" cy="19050"/>
              </a:xfrm>
              <a:prstGeom prst="line">
                <a:avLst/>
              </a:prstGeom>
              <a:no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341" name="Line 89">
                <a:extLst>
                  <a:ext uri="{FF2B5EF4-FFF2-40B4-BE49-F238E27FC236}">
                    <a16:creationId xmlns:a16="http://schemas.microsoft.com/office/drawing/2014/main" id="{CEF26DF3-71D6-40BD-8BD2-F2D212E439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62606" y="3089552"/>
                <a:ext cx="0" cy="38100"/>
              </a:xfrm>
              <a:prstGeom prst="line">
                <a:avLst/>
              </a:prstGeom>
              <a:no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342" name="Rectangle 90">
                <a:extLst>
                  <a:ext uri="{FF2B5EF4-FFF2-40B4-BE49-F238E27FC236}">
                    <a16:creationId xmlns:a16="http://schemas.microsoft.com/office/drawing/2014/main" id="{75CD188F-7996-483C-9401-D74EF32EF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5930" y="3165753"/>
                <a:ext cx="178224" cy="1535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700" b="1" dirty="0">
                    <a:latin typeface="Arial" panose="020B0604020202020204" pitchFamily="34" charset="0"/>
                  </a:rPr>
                  <a:t>1.0</a:t>
                </a:r>
              </a:p>
            </p:txBody>
          </p:sp>
          <p:sp>
            <p:nvSpPr>
              <p:cNvPr id="343" name="Line 91">
                <a:extLst>
                  <a:ext uri="{FF2B5EF4-FFF2-40B4-BE49-F238E27FC236}">
                    <a16:creationId xmlns:a16="http://schemas.microsoft.com/office/drawing/2014/main" id="{FD352B9A-62B0-483E-BFF7-5F2E5C2FE0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7906" y="3127652"/>
                <a:ext cx="3381375" cy="0"/>
              </a:xfrm>
              <a:prstGeom prst="line">
                <a:avLst/>
              </a:prstGeom>
              <a:no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344" name="Line 92">
                <a:extLst>
                  <a:ext uri="{FF2B5EF4-FFF2-40B4-BE49-F238E27FC236}">
                    <a16:creationId xmlns:a16="http://schemas.microsoft.com/office/drawing/2014/main" id="{8D096EDF-2983-43A4-A720-50222B401E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3831" y="4756427"/>
                <a:ext cx="38100" cy="0"/>
              </a:xfrm>
              <a:prstGeom prst="line">
                <a:avLst/>
              </a:prstGeom>
              <a:no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345" name="Rectangle 93">
                <a:extLst>
                  <a:ext uri="{FF2B5EF4-FFF2-40B4-BE49-F238E27FC236}">
                    <a16:creationId xmlns:a16="http://schemas.microsoft.com/office/drawing/2014/main" id="{EA91F460-0CA2-4C20-B267-5DE5750909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0955" y="4765952"/>
                <a:ext cx="47625" cy="1588"/>
              </a:xfrm>
              <a:prstGeom prst="rect">
                <a:avLst/>
              </a:prstGeom>
              <a:solidFill>
                <a:srgbClr val="66666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346" name="Rectangle 94">
                <a:extLst>
                  <a:ext uri="{FF2B5EF4-FFF2-40B4-BE49-F238E27FC236}">
                    <a16:creationId xmlns:a16="http://schemas.microsoft.com/office/drawing/2014/main" id="{370442B9-454B-424E-A409-3CF5B030E2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7630" y="4708801"/>
                <a:ext cx="178224" cy="1535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700" b="1" dirty="0">
                    <a:latin typeface="Arial" panose="020B0604020202020204" pitchFamily="34" charset="0"/>
                  </a:rPr>
                  <a:t>1.0</a:t>
                </a:r>
              </a:p>
            </p:txBody>
          </p:sp>
          <p:sp>
            <p:nvSpPr>
              <p:cNvPr id="347" name="Line 95">
                <a:extLst>
                  <a:ext uri="{FF2B5EF4-FFF2-40B4-BE49-F238E27FC236}">
                    <a16:creationId xmlns:a16="http://schemas.microsoft.com/office/drawing/2014/main" id="{33803680-2A4A-4BB2-B572-2962336B69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3831" y="4594502"/>
                <a:ext cx="28575" cy="0"/>
              </a:xfrm>
              <a:prstGeom prst="line">
                <a:avLst/>
              </a:prstGeom>
              <a:no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348" name="Line 96">
                <a:extLst>
                  <a:ext uri="{FF2B5EF4-FFF2-40B4-BE49-F238E27FC236}">
                    <a16:creationId xmlns:a16="http://schemas.microsoft.com/office/drawing/2014/main" id="{22B3B567-7D59-4B50-B11D-2814BB215A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3831" y="4432577"/>
                <a:ext cx="28575" cy="0"/>
              </a:xfrm>
              <a:prstGeom prst="line">
                <a:avLst/>
              </a:prstGeom>
              <a:no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349" name="Line 97">
                <a:extLst>
                  <a:ext uri="{FF2B5EF4-FFF2-40B4-BE49-F238E27FC236}">
                    <a16:creationId xmlns:a16="http://schemas.microsoft.com/office/drawing/2014/main" id="{AD1D7BA6-11E7-4145-A1FA-0CDFE85EF5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3831" y="4270652"/>
                <a:ext cx="28575" cy="0"/>
              </a:xfrm>
              <a:prstGeom prst="line">
                <a:avLst/>
              </a:prstGeom>
              <a:no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350" name="Line 98">
                <a:extLst>
                  <a:ext uri="{FF2B5EF4-FFF2-40B4-BE49-F238E27FC236}">
                    <a16:creationId xmlns:a16="http://schemas.microsoft.com/office/drawing/2014/main" id="{9F4ADA0D-BA77-41F5-862A-2AFDD3CBA5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3831" y="4108727"/>
                <a:ext cx="28575" cy="0"/>
              </a:xfrm>
              <a:prstGeom prst="line">
                <a:avLst/>
              </a:prstGeom>
              <a:no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351" name="Line 99">
                <a:extLst>
                  <a:ext uri="{FF2B5EF4-FFF2-40B4-BE49-F238E27FC236}">
                    <a16:creationId xmlns:a16="http://schemas.microsoft.com/office/drawing/2014/main" id="{0FB7C9AC-2163-4F55-9B6C-8944B1F560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3831" y="3946802"/>
                <a:ext cx="38100" cy="0"/>
              </a:xfrm>
              <a:prstGeom prst="line">
                <a:avLst/>
              </a:prstGeom>
              <a:no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352" name="Rectangle 100">
                <a:extLst>
                  <a:ext uri="{FF2B5EF4-FFF2-40B4-BE49-F238E27FC236}">
                    <a16:creationId xmlns:a16="http://schemas.microsoft.com/office/drawing/2014/main" id="{A998AE13-A745-47D9-A764-A6CED3F6E9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0955" y="3946802"/>
                <a:ext cx="47625" cy="9525"/>
              </a:xfrm>
              <a:prstGeom prst="rect">
                <a:avLst/>
              </a:prstGeom>
              <a:solidFill>
                <a:srgbClr val="666666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353" name="Rectangle 101">
                <a:extLst>
                  <a:ext uri="{FF2B5EF4-FFF2-40B4-BE49-F238E27FC236}">
                    <a16:creationId xmlns:a16="http://schemas.microsoft.com/office/drawing/2014/main" id="{A2FD0C52-9B34-4E84-BF1A-63FFFDEB21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7630" y="3889653"/>
                <a:ext cx="178224" cy="1535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700" b="1" dirty="0">
                    <a:latin typeface="Arial" panose="020B0604020202020204" pitchFamily="34" charset="0"/>
                  </a:rPr>
                  <a:t>0.5</a:t>
                </a:r>
              </a:p>
            </p:txBody>
          </p:sp>
          <p:sp>
            <p:nvSpPr>
              <p:cNvPr id="354" name="Line 102">
                <a:extLst>
                  <a:ext uri="{FF2B5EF4-FFF2-40B4-BE49-F238E27FC236}">
                    <a16:creationId xmlns:a16="http://schemas.microsoft.com/office/drawing/2014/main" id="{7EE3344A-C914-44C7-BE4E-2C9DAB4D46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3831" y="3784877"/>
                <a:ext cx="28575" cy="0"/>
              </a:xfrm>
              <a:prstGeom prst="line">
                <a:avLst/>
              </a:prstGeom>
              <a:no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355" name="Line 103">
                <a:extLst>
                  <a:ext uri="{FF2B5EF4-FFF2-40B4-BE49-F238E27FC236}">
                    <a16:creationId xmlns:a16="http://schemas.microsoft.com/office/drawing/2014/main" id="{A6D1557B-2837-422B-820E-7BBF2D3E9B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3831" y="3613427"/>
                <a:ext cx="28575" cy="0"/>
              </a:xfrm>
              <a:prstGeom prst="line">
                <a:avLst/>
              </a:prstGeom>
              <a:no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356" name="Line 104">
                <a:extLst>
                  <a:ext uri="{FF2B5EF4-FFF2-40B4-BE49-F238E27FC236}">
                    <a16:creationId xmlns:a16="http://schemas.microsoft.com/office/drawing/2014/main" id="{4A213346-6BDF-48F0-946F-26F0C190B3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3831" y="3451502"/>
                <a:ext cx="28575" cy="0"/>
              </a:xfrm>
              <a:prstGeom prst="line">
                <a:avLst/>
              </a:prstGeom>
              <a:no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357" name="Line 105">
                <a:extLst>
                  <a:ext uri="{FF2B5EF4-FFF2-40B4-BE49-F238E27FC236}">
                    <a16:creationId xmlns:a16="http://schemas.microsoft.com/office/drawing/2014/main" id="{971B42B1-14F7-495C-901D-08C68EE064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3831" y="3289577"/>
                <a:ext cx="28575" cy="0"/>
              </a:xfrm>
              <a:prstGeom prst="line">
                <a:avLst/>
              </a:prstGeom>
              <a:no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358" name="Line 106">
                <a:extLst>
                  <a:ext uri="{FF2B5EF4-FFF2-40B4-BE49-F238E27FC236}">
                    <a16:creationId xmlns:a16="http://schemas.microsoft.com/office/drawing/2014/main" id="{43CF583B-C312-4379-8D1C-CA9D099D2C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3831" y="3127652"/>
                <a:ext cx="38100" cy="0"/>
              </a:xfrm>
              <a:prstGeom prst="line">
                <a:avLst/>
              </a:prstGeom>
              <a:no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359" name="Line 107">
                <a:extLst>
                  <a:ext uri="{FF2B5EF4-FFF2-40B4-BE49-F238E27FC236}">
                    <a16:creationId xmlns:a16="http://schemas.microsoft.com/office/drawing/2014/main" id="{54703157-0ACE-4B1C-BF1A-8EC9560781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3831" y="2965727"/>
                <a:ext cx="28575" cy="0"/>
              </a:xfrm>
              <a:prstGeom prst="line">
                <a:avLst/>
              </a:prstGeom>
              <a:no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360" name="Line 108">
                <a:extLst>
                  <a:ext uri="{FF2B5EF4-FFF2-40B4-BE49-F238E27FC236}">
                    <a16:creationId xmlns:a16="http://schemas.microsoft.com/office/drawing/2014/main" id="{83055756-4834-447E-8EFA-C39EF72C7D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3831" y="2803802"/>
                <a:ext cx="28575" cy="0"/>
              </a:xfrm>
              <a:prstGeom prst="line">
                <a:avLst/>
              </a:prstGeom>
              <a:no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361" name="Line 109">
                <a:extLst>
                  <a:ext uri="{FF2B5EF4-FFF2-40B4-BE49-F238E27FC236}">
                    <a16:creationId xmlns:a16="http://schemas.microsoft.com/office/drawing/2014/main" id="{B769C9A5-F1F1-4B3F-AD07-DCB8FCDC87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3831" y="2641877"/>
                <a:ext cx="28575" cy="0"/>
              </a:xfrm>
              <a:prstGeom prst="line">
                <a:avLst/>
              </a:prstGeom>
              <a:no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362" name="Line 110">
                <a:extLst>
                  <a:ext uri="{FF2B5EF4-FFF2-40B4-BE49-F238E27FC236}">
                    <a16:creationId xmlns:a16="http://schemas.microsoft.com/office/drawing/2014/main" id="{4FFDD01E-2097-4456-A87F-A8C520D528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3831" y="2479952"/>
                <a:ext cx="28575" cy="0"/>
              </a:xfrm>
              <a:prstGeom prst="line">
                <a:avLst/>
              </a:prstGeom>
              <a:no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363" name="Line 111">
                <a:extLst>
                  <a:ext uri="{FF2B5EF4-FFF2-40B4-BE49-F238E27FC236}">
                    <a16:creationId xmlns:a16="http://schemas.microsoft.com/office/drawing/2014/main" id="{1E5E919E-8DF5-4BEE-B6EA-0FC67080F5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3831" y="2318027"/>
                <a:ext cx="38100" cy="0"/>
              </a:xfrm>
              <a:prstGeom prst="line">
                <a:avLst/>
              </a:prstGeom>
              <a:no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364" name="Rectangle 112">
                <a:extLst>
                  <a:ext uri="{FF2B5EF4-FFF2-40B4-BE49-F238E27FC236}">
                    <a16:creationId xmlns:a16="http://schemas.microsoft.com/office/drawing/2014/main" id="{B0208BF7-27DA-4E7D-ADE9-DF2E7ACF9D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7630" y="2260877"/>
                <a:ext cx="178224" cy="1535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700" b="1" dirty="0">
                    <a:latin typeface="Arial" panose="020B0604020202020204" pitchFamily="34" charset="0"/>
                  </a:rPr>
                  <a:t>0.5</a:t>
                </a:r>
              </a:p>
            </p:txBody>
          </p:sp>
          <p:sp>
            <p:nvSpPr>
              <p:cNvPr id="365" name="Line 113">
                <a:extLst>
                  <a:ext uri="{FF2B5EF4-FFF2-40B4-BE49-F238E27FC236}">
                    <a16:creationId xmlns:a16="http://schemas.microsoft.com/office/drawing/2014/main" id="{FD4E71AF-6BD7-4333-9C85-389FA1EC7F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3831" y="2156102"/>
                <a:ext cx="28575" cy="0"/>
              </a:xfrm>
              <a:prstGeom prst="line">
                <a:avLst/>
              </a:prstGeom>
              <a:no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366" name="Line 114">
                <a:extLst>
                  <a:ext uri="{FF2B5EF4-FFF2-40B4-BE49-F238E27FC236}">
                    <a16:creationId xmlns:a16="http://schemas.microsoft.com/office/drawing/2014/main" id="{37FB31F1-EB05-4FEF-A6ED-E806F2281F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3831" y="1994177"/>
                <a:ext cx="28575" cy="0"/>
              </a:xfrm>
              <a:prstGeom prst="line">
                <a:avLst/>
              </a:prstGeom>
              <a:no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367" name="Line 115">
                <a:extLst>
                  <a:ext uri="{FF2B5EF4-FFF2-40B4-BE49-F238E27FC236}">
                    <a16:creationId xmlns:a16="http://schemas.microsoft.com/office/drawing/2014/main" id="{D26178D1-08BB-49C8-BEF7-9D320EA815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3831" y="1832252"/>
                <a:ext cx="28575" cy="0"/>
              </a:xfrm>
              <a:prstGeom prst="line">
                <a:avLst/>
              </a:prstGeom>
              <a:no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368" name="Line 116">
                <a:extLst>
                  <a:ext uri="{FF2B5EF4-FFF2-40B4-BE49-F238E27FC236}">
                    <a16:creationId xmlns:a16="http://schemas.microsoft.com/office/drawing/2014/main" id="{C9E603A1-E76C-4DBC-BF53-7FBF4FC8C6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3831" y="1660802"/>
                <a:ext cx="28575" cy="0"/>
              </a:xfrm>
              <a:prstGeom prst="line">
                <a:avLst/>
              </a:prstGeom>
              <a:no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369" name="Line 117">
                <a:extLst>
                  <a:ext uri="{FF2B5EF4-FFF2-40B4-BE49-F238E27FC236}">
                    <a16:creationId xmlns:a16="http://schemas.microsoft.com/office/drawing/2014/main" id="{F346227B-D040-4AC9-9483-74EC38C6F3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3831" y="1498877"/>
                <a:ext cx="38100" cy="0"/>
              </a:xfrm>
              <a:prstGeom prst="line">
                <a:avLst/>
              </a:prstGeom>
              <a:no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370" name="Rectangle 118">
                <a:extLst>
                  <a:ext uri="{FF2B5EF4-FFF2-40B4-BE49-F238E27FC236}">
                    <a16:creationId xmlns:a16="http://schemas.microsoft.com/office/drawing/2014/main" id="{3D8D8A0F-BC22-4E61-B751-58A85A41E5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7630" y="1451252"/>
                <a:ext cx="178224" cy="1535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1" i="0" u="none" strike="noStrike" cap="none" normalizeH="0" baseline="0" dirty="0">
                    <a:ln>
                      <a:noFill/>
                    </a:ln>
                    <a:effectLst/>
                    <a:latin typeface="Arial" panose="020B0604020202020204" pitchFamily="34" charset="0"/>
                  </a:rPr>
                  <a:t>1.0</a:t>
                </a:r>
                <a:endParaRPr kumimoji="0" lang="en-US" altLang="en-US" sz="1400" b="1" i="0" u="none" strike="noStrike" cap="none" normalizeH="0" baseline="0" dirty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1" name="Line 119">
                <a:extLst>
                  <a:ext uri="{FF2B5EF4-FFF2-40B4-BE49-F238E27FC236}">
                    <a16:creationId xmlns:a16="http://schemas.microsoft.com/office/drawing/2014/main" id="{F1B5D328-744F-4444-911F-791E6099A6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33831" y="1441727"/>
                <a:ext cx="0" cy="3381375"/>
              </a:xfrm>
              <a:prstGeom prst="line">
                <a:avLst/>
              </a:prstGeom>
              <a:noFill/>
              <a:ln w="0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</p:grpSp>
        <p:sp>
          <p:nvSpPr>
            <p:cNvPr id="315" name="Frame">
              <a:extLst>
                <a:ext uri="{FF2B5EF4-FFF2-40B4-BE49-F238E27FC236}">
                  <a16:creationId xmlns:a16="http://schemas.microsoft.com/office/drawing/2014/main" id="{3172ECE0-F5DB-4FAF-ABB7-2C0AD6E6158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982125" y="1946163"/>
              <a:ext cx="2517000" cy="25370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b="1"/>
            </a:p>
          </p:txBody>
        </p:sp>
      </p:grpSp>
      <p:grpSp>
        <p:nvGrpSpPr>
          <p:cNvPr id="372" name="Colored_10">
            <a:extLst>
              <a:ext uri="{FF2B5EF4-FFF2-40B4-BE49-F238E27FC236}">
                <a16:creationId xmlns:a16="http://schemas.microsoft.com/office/drawing/2014/main" id="{1F63C03C-487D-49F1-A94B-19E0FEDA1DC4}"/>
              </a:ext>
            </a:extLst>
          </p:cNvPr>
          <p:cNvGrpSpPr/>
          <p:nvPr/>
        </p:nvGrpSpPr>
        <p:grpSpPr>
          <a:xfrm>
            <a:off x="6130806" y="2367705"/>
            <a:ext cx="2147247" cy="1911139"/>
            <a:chOff x="6130806" y="2367705"/>
            <a:chExt cx="2147247" cy="1911139"/>
          </a:xfrm>
        </p:grpSpPr>
        <p:grpSp>
          <p:nvGrpSpPr>
            <p:cNvPr id="373" name="Group 372">
              <a:extLst>
                <a:ext uri="{FF2B5EF4-FFF2-40B4-BE49-F238E27FC236}">
                  <a16:creationId xmlns:a16="http://schemas.microsoft.com/office/drawing/2014/main" id="{C25E2133-F140-4608-8AA2-BC2E786ACCD3}"/>
                </a:ext>
              </a:extLst>
            </p:cNvPr>
            <p:cNvGrpSpPr/>
            <p:nvPr/>
          </p:nvGrpSpPr>
          <p:grpSpPr>
            <a:xfrm>
              <a:off x="6402553" y="2845489"/>
              <a:ext cx="1875500" cy="1433355"/>
              <a:chOff x="6402553" y="2845489"/>
              <a:chExt cx="1875500" cy="1433355"/>
            </a:xfrm>
            <a:solidFill>
              <a:srgbClr val="FF0000"/>
            </a:solidFill>
          </p:grpSpPr>
          <p:sp>
            <p:nvSpPr>
              <p:cNvPr id="381" name="P6">
                <a:extLst>
                  <a:ext uri="{FF2B5EF4-FFF2-40B4-BE49-F238E27FC236}">
                    <a16:creationId xmlns:a16="http://schemas.microsoft.com/office/drawing/2014/main" id="{AA2307AD-B1F3-4A3E-AE0C-BDF2E080D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29049" y="2845489"/>
                <a:ext cx="49004" cy="49004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382" name="P5">
                <a:extLst>
                  <a:ext uri="{FF2B5EF4-FFF2-40B4-BE49-F238E27FC236}">
                    <a16:creationId xmlns:a16="http://schemas.microsoft.com/office/drawing/2014/main" id="{1F5703AA-B89F-4D53-9C09-7D3769DC7B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2553" y="3307682"/>
                <a:ext cx="49004" cy="49004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383" name="P2">
                <a:extLst>
                  <a:ext uri="{FF2B5EF4-FFF2-40B4-BE49-F238E27FC236}">
                    <a16:creationId xmlns:a16="http://schemas.microsoft.com/office/drawing/2014/main" id="{6A55960C-4AD2-4A63-926C-74CF1924FC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6645" y="4229840"/>
                <a:ext cx="49004" cy="49004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384" name="P1">
                <a:extLst>
                  <a:ext uri="{FF2B5EF4-FFF2-40B4-BE49-F238E27FC236}">
                    <a16:creationId xmlns:a16="http://schemas.microsoft.com/office/drawing/2014/main" id="{60095644-FC9C-447F-9E3B-D857B81836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12050" y="3492559"/>
                <a:ext cx="49004" cy="49004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</p:grpSp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076B92D9-99A1-419E-9113-9DFF5D37588D}"/>
                </a:ext>
              </a:extLst>
            </p:cNvPr>
            <p:cNvGrpSpPr/>
            <p:nvPr/>
          </p:nvGrpSpPr>
          <p:grpSpPr>
            <a:xfrm>
              <a:off x="6130806" y="2367705"/>
              <a:ext cx="1212839" cy="1376555"/>
              <a:chOff x="6130806" y="2367705"/>
              <a:chExt cx="1212839" cy="1376555"/>
            </a:xfrm>
            <a:solidFill>
              <a:srgbClr val="00B050"/>
            </a:solidFill>
          </p:grpSpPr>
          <p:sp>
            <p:nvSpPr>
              <p:cNvPr id="375" name="P10">
                <a:extLst>
                  <a:ext uri="{FF2B5EF4-FFF2-40B4-BE49-F238E27FC236}">
                    <a16:creationId xmlns:a16="http://schemas.microsoft.com/office/drawing/2014/main" id="{5F0A077A-C94D-439D-B341-E0BD27291E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09881" y="2832125"/>
                <a:ext cx="49004" cy="49004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376" name="P9">
                <a:extLst>
                  <a:ext uri="{FF2B5EF4-FFF2-40B4-BE49-F238E27FC236}">
                    <a16:creationId xmlns:a16="http://schemas.microsoft.com/office/drawing/2014/main" id="{68C51BA2-B88F-4911-9DB6-01F413A89B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9553" y="3695256"/>
                <a:ext cx="49004" cy="49004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377" name="P8">
                <a:extLst>
                  <a:ext uri="{FF2B5EF4-FFF2-40B4-BE49-F238E27FC236}">
                    <a16:creationId xmlns:a16="http://schemas.microsoft.com/office/drawing/2014/main" id="{1F5B09B3-D54B-4FC1-85BE-82B6D6ECCB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1581" y="2367705"/>
                <a:ext cx="49004" cy="47890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378" name="P7">
                <a:extLst>
                  <a:ext uri="{FF2B5EF4-FFF2-40B4-BE49-F238E27FC236}">
                    <a16:creationId xmlns:a16="http://schemas.microsoft.com/office/drawing/2014/main" id="{CA0CCA3F-15F6-4605-8DA6-25898C8392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94641" y="2461257"/>
                <a:ext cx="49004" cy="49004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379" name="P4">
                <a:extLst>
                  <a:ext uri="{FF2B5EF4-FFF2-40B4-BE49-F238E27FC236}">
                    <a16:creationId xmlns:a16="http://schemas.microsoft.com/office/drawing/2014/main" id="{9470A7F9-98E0-4A06-9851-278306DEF5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8392" y="2985817"/>
                <a:ext cx="49004" cy="49004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380" name="P3">
                <a:extLst>
                  <a:ext uri="{FF2B5EF4-FFF2-40B4-BE49-F238E27FC236}">
                    <a16:creationId xmlns:a16="http://schemas.microsoft.com/office/drawing/2014/main" id="{53073140-95E7-4FF3-AD40-182DD24860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0806" y="3641017"/>
                <a:ext cx="47890" cy="36817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</p:grpSp>
      </p:grpSp>
      <p:grpSp>
        <p:nvGrpSpPr>
          <p:cNvPr id="385" name="Plot">
            <a:extLst>
              <a:ext uri="{FF2B5EF4-FFF2-40B4-BE49-F238E27FC236}">
                <a16:creationId xmlns:a16="http://schemas.microsoft.com/office/drawing/2014/main" id="{A76DA9A6-1C77-47C3-B0F2-6C5F2E743B5E}"/>
              </a:ext>
            </a:extLst>
          </p:cNvPr>
          <p:cNvGrpSpPr/>
          <p:nvPr/>
        </p:nvGrpSpPr>
        <p:grpSpPr>
          <a:xfrm>
            <a:off x="5989377" y="1946163"/>
            <a:ext cx="2517000" cy="2537047"/>
            <a:chOff x="5982125" y="1946163"/>
            <a:chExt cx="2517000" cy="2537047"/>
          </a:xfrm>
        </p:grpSpPr>
        <p:grpSp>
          <p:nvGrpSpPr>
            <p:cNvPr id="386" name="Points">
              <a:extLst>
                <a:ext uri="{FF2B5EF4-FFF2-40B4-BE49-F238E27FC236}">
                  <a16:creationId xmlns:a16="http://schemas.microsoft.com/office/drawing/2014/main" id="{4BF177CB-E4A3-4765-A730-1114E3A589ED}"/>
                </a:ext>
              </a:extLst>
            </p:cNvPr>
            <p:cNvGrpSpPr/>
            <p:nvPr/>
          </p:nvGrpSpPr>
          <p:grpSpPr>
            <a:xfrm>
              <a:off x="6011639" y="1972335"/>
              <a:ext cx="2457973" cy="2484703"/>
              <a:chOff x="1737672" y="1504761"/>
              <a:chExt cx="3503612" cy="3541713"/>
            </a:xfrm>
          </p:grpSpPr>
          <p:sp>
            <p:nvSpPr>
              <p:cNvPr id="447" name="Oval 446">
                <a:extLst>
                  <a:ext uri="{FF2B5EF4-FFF2-40B4-BE49-F238E27FC236}">
                    <a16:creationId xmlns:a16="http://schemas.microsoft.com/office/drawing/2014/main" id="{2D0DB6DB-6842-46C0-8484-9E2CA74DC0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3509" y="2774761"/>
                <a:ext cx="69850" cy="6985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448" name="Oval 447">
                <a:extLst>
                  <a:ext uri="{FF2B5EF4-FFF2-40B4-BE49-F238E27FC236}">
                    <a16:creationId xmlns:a16="http://schemas.microsoft.com/office/drawing/2014/main" id="{E977F2F4-14C0-4BAF-A723-79DFC6391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3047" y="3014474"/>
                <a:ext cx="69850" cy="6985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9CEA1758-432A-4A61-8BAC-5B09FECD30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07922" y="1544449"/>
                <a:ext cx="69850" cy="6985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450" name="Oval 449">
                <a:extLst>
                  <a:ext uri="{FF2B5EF4-FFF2-40B4-BE49-F238E27FC236}">
                    <a16:creationId xmlns:a16="http://schemas.microsoft.com/office/drawing/2014/main" id="{41241756-DF22-466B-8783-3C45C5C99A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2372" y="2760474"/>
                <a:ext cx="69850" cy="6985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451" name="Oval 450">
                <a:extLst>
                  <a:ext uri="{FF2B5EF4-FFF2-40B4-BE49-F238E27FC236}">
                    <a16:creationId xmlns:a16="http://schemas.microsoft.com/office/drawing/2014/main" id="{16377FD5-B577-4CFE-8CCA-D00EC5BEC0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0247" y="2730311"/>
                <a:ext cx="69850" cy="6985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452" name="Oval 451">
                <a:extLst>
                  <a:ext uri="{FF2B5EF4-FFF2-40B4-BE49-F238E27FC236}">
                    <a16:creationId xmlns:a16="http://schemas.microsoft.com/office/drawing/2014/main" id="{1ABCCF5E-08DB-4FA5-8A99-BA3FE7784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9797" y="2127061"/>
                <a:ext cx="69850" cy="6985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453" name="Oval 452">
                <a:extLst>
                  <a:ext uri="{FF2B5EF4-FFF2-40B4-BE49-F238E27FC236}">
                    <a16:creationId xmlns:a16="http://schemas.microsoft.com/office/drawing/2014/main" id="{E6FA45CA-B6F6-4745-9A98-1878EFFF65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8384" y="2749361"/>
                <a:ext cx="69850" cy="6985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454" name="Oval 453">
                <a:extLst>
                  <a:ext uri="{FF2B5EF4-FFF2-40B4-BE49-F238E27FC236}">
                    <a16:creationId xmlns:a16="http://schemas.microsoft.com/office/drawing/2014/main" id="{F42E104B-AC4E-400F-809E-4481133AF5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6847" y="2336611"/>
                <a:ext cx="69850" cy="6985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455" name="Oval 454">
                <a:extLst>
                  <a:ext uri="{FF2B5EF4-FFF2-40B4-BE49-F238E27FC236}">
                    <a16:creationId xmlns:a16="http://schemas.microsoft.com/office/drawing/2014/main" id="{9922D2E1-4F2F-4DCD-8FFA-07B80AAF89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3609" y="4976624"/>
                <a:ext cx="69850" cy="6985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456" name="Oval 455">
                <a:extLst>
                  <a:ext uri="{FF2B5EF4-FFF2-40B4-BE49-F238E27FC236}">
                    <a16:creationId xmlns:a16="http://schemas.microsoft.com/office/drawing/2014/main" id="{D4DCF80E-808A-46EF-B288-47CDAE35AA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1397" y="3781236"/>
                <a:ext cx="69850" cy="6985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ADAC4F89-01DD-4B23-948C-CAB264502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79334" y="1569849"/>
                <a:ext cx="68263" cy="6985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458" name="Oval 457">
                <a:extLst>
                  <a:ext uri="{FF2B5EF4-FFF2-40B4-BE49-F238E27FC236}">
                    <a16:creationId xmlns:a16="http://schemas.microsoft.com/office/drawing/2014/main" id="{6DE6D6FE-E422-4AB0-8993-2D2E9FC5B4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3609" y="3825686"/>
                <a:ext cx="69850" cy="6985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459" name="Oval 458">
                <a:extLst>
                  <a:ext uri="{FF2B5EF4-FFF2-40B4-BE49-F238E27FC236}">
                    <a16:creationId xmlns:a16="http://schemas.microsoft.com/office/drawing/2014/main" id="{5DDDB77A-931F-463B-BB55-801EBB501F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6359" y="3986024"/>
                <a:ext cx="69850" cy="68263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460" name="Oval 459">
                <a:extLst>
                  <a:ext uri="{FF2B5EF4-FFF2-40B4-BE49-F238E27FC236}">
                    <a16:creationId xmlns:a16="http://schemas.microsoft.com/office/drawing/2014/main" id="{0748E0C5-24EE-4D6F-A123-B675575AAB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7497" y="3203386"/>
                <a:ext cx="69850" cy="6985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461" name="Oval 460">
                <a:extLst>
                  <a:ext uri="{FF2B5EF4-FFF2-40B4-BE49-F238E27FC236}">
                    <a16:creationId xmlns:a16="http://schemas.microsoft.com/office/drawing/2014/main" id="{C1750F8B-0AD5-4050-982B-F42C8D1CB9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7059" y="3597086"/>
                <a:ext cx="68263" cy="6985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462" name="Oval 461">
                <a:extLst>
                  <a:ext uri="{FF2B5EF4-FFF2-40B4-BE49-F238E27FC236}">
                    <a16:creationId xmlns:a16="http://schemas.microsoft.com/office/drawing/2014/main" id="{44B93859-905C-4379-9E2C-8871F562BC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4659" y="3685986"/>
                <a:ext cx="69850" cy="6985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463" name="Oval 462">
                <a:extLst>
                  <a:ext uri="{FF2B5EF4-FFF2-40B4-BE49-F238E27FC236}">
                    <a16:creationId xmlns:a16="http://schemas.microsoft.com/office/drawing/2014/main" id="{F3083AB8-A8E2-4354-8CC7-C5CA7234F2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9284" y="4603561"/>
                <a:ext cx="69850" cy="6985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464" name="Oval 463">
                <a:extLst>
                  <a:ext uri="{FF2B5EF4-FFF2-40B4-BE49-F238E27FC236}">
                    <a16:creationId xmlns:a16="http://schemas.microsoft.com/office/drawing/2014/main" id="{E9ED37CA-6254-423C-8DF8-E4A50B363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3209" y="1669861"/>
                <a:ext cx="69850" cy="68263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8B304B6A-796D-4034-948D-EB9A089F09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0559" y="2117536"/>
                <a:ext cx="69850" cy="6985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466" name="Oval 465">
                <a:extLst>
                  <a:ext uri="{FF2B5EF4-FFF2-40B4-BE49-F238E27FC236}">
                    <a16:creationId xmlns:a16="http://schemas.microsoft.com/office/drawing/2014/main" id="{8A116CF1-441F-4767-A235-0986DF7C05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2534" y="2749361"/>
                <a:ext cx="69850" cy="6985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467" name="Oval 466">
                <a:extLst>
                  <a:ext uri="{FF2B5EF4-FFF2-40B4-BE49-F238E27FC236}">
                    <a16:creationId xmlns:a16="http://schemas.microsoft.com/office/drawing/2014/main" id="{F0FC1C74-85EC-4060-A3EB-56C64FD0FE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2534" y="2769999"/>
                <a:ext cx="69850" cy="6985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468" name="Oval 467">
                <a:extLst>
                  <a:ext uri="{FF2B5EF4-FFF2-40B4-BE49-F238E27FC236}">
                    <a16:creationId xmlns:a16="http://schemas.microsoft.com/office/drawing/2014/main" id="{CF13AB0C-A758-466E-9B94-ED78E9AF5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7247" y="3716149"/>
                <a:ext cx="69850" cy="6985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469" name="Oval 468">
                <a:extLst>
                  <a:ext uri="{FF2B5EF4-FFF2-40B4-BE49-F238E27FC236}">
                    <a16:creationId xmlns:a16="http://schemas.microsoft.com/office/drawing/2014/main" id="{ACDB5363-2945-4FA4-9659-DE5419E308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0659" y="2690624"/>
                <a:ext cx="69850" cy="6985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470" name="Oval 469">
                <a:extLst>
                  <a:ext uri="{FF2B5EF4-FFF2-40B4-BE49-F238E27FC236}">
                    <a16:creationId xmlns:a16="http://schemas.microsoft.com/office/drawing/2014/main" id="{8C7BD675-3981-45EC-BE19-41765A57AB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209" y="2003236"/>
                <a:ext cx="69850" cy="6985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471" name="Oval 470">
                <a:extLst>
                  <a:ext uri="{FF2B5EF4-FFF2-40B4-BE49-F238E27FC236}">
                    <a16:creationId xmlns:a16="http://schemas.microsoft.com/office/drawing/2014/main" id="{2C42BB02-BF0E-4239-B6C7-2A6F981B62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7672" y="4459099"/>
                <a:ext cx="69850" cy="6985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472" name="Oval 471">
                <a:extLst>
                  <a:ext uri="{FF2B5EF4-FFF2-40B4-BE49-F238E27FC236}">
                    <a16:creationId xmlns:a16="http://schemas.microsoft.com/office/drawing/2014/main" id="{8661CCC7-0657-4388-AD7D-D2FE5A7749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2734" y="2296924"/>
                <a:ext cx="69850" cy="6985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932D4CD7-B015-440B-8A17-AA030A67A9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9184" y="2565211"/>
                <a:ext cx="68263" cy="6985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474" name="Oval 473">
                <a:extLst>
                  <a:ext uri="{FF2B5EF4-FFF2-40B4-BE49-F238E27FC236}">
                    <a16:creationId xmlns:a16="http://schemas.microsoft.com/office/drawing/2014/main" id="{B5758C25-D1B5-456C-A68E-D222E20FD3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4359" y="3960624"/>
                <a:ext cx="69850" cy="6985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475" name="Oval 474">
                <a:extLst>
                  <a:ext uri="{FF2B5EF4-FFF2-40B4-BE49-F238E27FC236}">
                    <a16:creationId xmlns:a16="http://schemas.microsoft.com/office/drawing/2014/main" id="{9DFC2D36-A422-4D65-B943-F0F4AC44E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6434" y="2187386"/>
                <a:ext cx="69850" cy="6985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476" name="Oval 475">
                <a:extLst>
                  <a:ext uri="{FF2B5EF4-FFF2-40B4-BE49-F238E27FC236}">
                    <a16:creationId xmlns:a16="http://schemas.microsoft.com/office/drawing/2014/main" id="{56F26D35-B94A-4C15-8A80-CBA2026577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3072" y="3751074"/>
                <a:ext cx="68263" cy="6985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477" name="Oval 476">
                <a:extLst>
                  <a:ext uri="{FF2B5EF4-FFF2-40B4-BE49-F238E27FC236}">
                    <a16:creationId xmlns:a16="http://schemas.microsoft.com/office/drawing/2014/main" id="{03BE67EC-DF9A-4048-9F0A-CAE24F70B5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0809" y="4363849"/>
                <a:ext cx="69850" cy="6985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478" name="Oval 477">
                <a:extLst>
                  <a:ext uri="{FF2B5EF4-FFF2-40B4-BE49-F238E27FC236}">
                    <a16:creationId xmlns:a16="http://schemas.microsoft.com/office/drawing/2014/main" id="{68DAA08E-5A66-4F8C-A936-4C1AECB63F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6409" y="3073211"/>
                <a:ext cx="69850" cy="6985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479" name="Oval 478">
                <a:extLst>
                  <a:ext uri="{FF2B5EF4-FFF2-40B4-BE49-F238E27FC236}">
                    <a16:creationId xmlns:a16="http://schemas.microsoft.com/office/drawing/2014/main" id="{722D1EBC-B06A-40BD-8BC2-056D0EF7B3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6884" y="3287524"/>
                <a:ext cx="69850" cy="6985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480" name="Oval 479">
                <a:extLst>
                  <a:ext uri="{FF2B5EF4-FFF2-40B4-BE49-F238E27FC236}">
                    <a16:creationId xmlns:a16="http://schemas.microsoft.com/office/drawing/2014/main" id="{97F65D9C-5920-4F05-98CF-F39FA16C4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2009" y="3147824"/>
                <a:ext cx="69850" cy="6985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481" name="Oval 480">
                <a:extLst>
                  <a:ext uri="{FF2B5EF4-FFF2-40B4-BE49-F238E27FC236}">
                    <a16:creationId xmlns:a16="http://schemas.microsoft.com/office/drawing/2014/main" id="{C45B36B9-4847-4D96-8028-90C58B7CEC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0834" y="3198624"/>
                <a:ext cx="69850" cy="6985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482" name="Oval 481">
                <a:extLst>
                  <a:ext uri="{FF2B5EF4-FFF2-40B4-BE49-F238E27FC236}">
                    <a16:creationId xmlns:a16="http://schemas.microsoft.com/office/drawing/2014/main" id="{17B15D17-DD6B-4ABB-9A7B-27F6E79B9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672" y="3935224"/>
                <a:ext cx="69850" cy="6985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483" name="Oval 482">
                <a:extLst>
                  <a:ext uri="{FF2B5EF4-FFF2-40B4-BE49-F238E27FC236}">
                    <a16:creationId xmlns:a16="http://schemas.microsoft.com/office/drawing/2014/main" id="{27751838-F4C0-49DB-8118-FA7E389891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3259" y="3436749"/>
                <a:ext cx="69850" cy="6985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484" name="Oval 483">
                <a:extLst>
                  <a:ext uri="{FF2B5EF4-FFF2-40B4-BE49-F238E27FC236}">
                    <a16:creationId xmlns:a16="http://schemas.microsoft.com/office/drawing/2014/main" id="{A686DFE2-0930-44B7-9CC0-63E8045B4C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4884" y="3408174"/>
                <a:ext cx="69850" cy="6985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485" name="Oval 484">
                <a:extLst>
                  <a:ext uri="{FF2B5EF4-FFF2-40B4-BE49-F238E27FC236}">
                    <a16:creationId xmlns:a16="http://schemas.microsoft.com/office/drawing/2014/main" id="{471B2722-957C-46AC-8630-0BE59CACDB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5172" y="4328924"/>
                <a:ext cx="69850" cy="6985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486" name="Oval 485">
                <a:extLst>
                  <a:ext uri="{FF2B5EF4-FFF2-40B4-BE49-F238E27FC236}">
                    <a16:creationId xmlns:a16="http://schemas.microsoft.com/office/drawing/2014/main" id="{10ED9EA6-8237-4A6B-B46B-1287C55EEF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2734" y="4692461"/>
                <a:ext cx="69850" cy="6985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487" name="Oval 486">
                <a:extLst>
                  <a:ext uri="{FF2B5EF4-FFF2-40B4-BE49-F238E27FC236}">
                    <a16:creationId xmlns:a16="http://schemas.microsoft.com/office/drawing/2014/main" id="{F3770D59-85AB-44CE-A02E-70864FA9D2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5684" y="1504761"/>
                <a:ext cx="69850" cy="6985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488" name="Oval 487">
                <a:extLst>
                  <a:ext uri="{FF2B5EF4-FFF2-40B4-BE49-F238E27FC236}">
                    <a16:creationId xmlns:a16="http://schemas.microsoft.com/office/drawing/2014/main" id="{F91C3C3C-F6AB-4F27-B8C6-797DF709A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0359" y="3287524"/>
                <a:ext cx="69850" cy="6985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489" name="Oval 488">
                <a:extLst>
                  <a:ext uri="{FF2B5EF4-FFF2-40B4-BE49-F238E27FC236}">
                    <a16:creationId xmlns:a16="http://schemas.microsoft.com/office/drawing/2014/main" id="{B29D9E6A-3798-4148-8B10-84EB73827B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8972" y="4228911"/>
                <a:ext cx="69850" cy="6985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490" name="Oval 489">
                <a:extLst>
                  <a:ext uri="{FF2B5EF4-FFF2-40B4-BE49-F238E27FC236}">
                    <a16:creationId xmlns:a16="http://schemas.microsoft.com/office/drawing/2014/main" id="{B8CE1478-027D-4432-B081-382B4B80B6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9022" y="2068324"/>
                <a:ext cx="69850" cy="68263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491" name="Oval 490">
                <a:extLst>
                  <a:ext uri="{FF2B5EF4-FFF2-40B4-BE49-F238E27FC236}">
                    <a16:creationId xmlns:a16="http://schemas.microsoft.com/office/drawing/2014/main" id="{50FDCB40-F15C-4677-9593-CC4BC807BA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6259" y="2949386"/>
                <a:ext cx="69850" cy="6985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492" name="Oval 491">
                <a:extLst>
                  <a:ext uri="{FF2B5EF4-FFF2-40B4-BE49-F238E27FC236}">
                    <a16:creationId xmlns:a16="http://schemas.microsoft.com/office/drawing/2014/main" id="{891C9BB6-99C8-4991-BEEE-23D1FB45D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1859" y="3287524"/>
                <a:ext cx="69850" cy="6985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493" name="Oval 492">
                <a:extLst>
                  <a:ext uri="{FF2B5EF4-FFF2-40B4-BE49-F238E27FC236}">
                    <a16:creationId xmlns:a16="http://schemas.microsoft.com/office/drawing/2014/main" id="{F5392820-5B6C-4CD9-81F6-36DCBEF7AE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1009" y="2611249"/>
                <a:ext cx="69850" cy="68263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494" name="Oval 493">
                <a:extLst>
                  <a:ext uri="{FF2B5EF4-FFF2-40B4-BE49-F238E27FC236}">
                    <a16:creationId xmlns:a16="http://schemas.microsoft.com/office/drawing/2014/main" id="{EB547E57-D948-48F6-B43B-BA73C6A4B6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0109" y="3252599"/>
                <a:ext cx="68263" cy="6985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495" name="Oval 494">
                <a:extLst>
                  <a:ext uri="{FF2B5EF4-FFF2-40B4-BE49-F238E27FC236}">
                    <a16:creationId xmlns:a16="http://schemas.microsoft.com/office/drawing/2014/main" id="{32AC3DCB-15EA-47B2-99EC-357FAA3E7D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36422" y="3636774"/>
                <a:ext cx="69850" cy="6985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496" name="Oval 495">
                <a:extLst>
                  <a:ext uri="{FF2B5EF4-FFF2-40B4-BE49-F238E27FC236}">
                    <a16:creationId xmlns:a16="http://schemas.microsoft.com/office/drawing/2014/main" id="{38E57402-5008-49A9-8F5B-A900851C99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8847" y="2749361"/>
                <a:ext cx="69850" cy="6985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497" name="Oval 496">
                <a:extLst>
                  <a:ext uri="{FF2B5EF4-FFF2-40B4-BE49-F238E27FC236}">
                    <a16:creationId xmlns:a16="http://schemas.microsoft.com/office/drawing/2014/main" id="{15641BBF-EB22-4344-AE23-C30DBAF41D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1809" y="3238311"/>
                <a:ext cx="69850" cy="6985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498" name="Oval 497">
                <a:extLst>
                  <a:ext uri="{FF2B5EF4-FFF2-40B4-BE49-F238E27FC236}">
                    <a16:creationId xmlns:a16="http://schemas.microsoft.com/office/drawing/2014/main" id="{7FB730F2-4B84-4068-AA1C-857C582273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9547" y="2247711"/>
                <a:ext cx="68263" cy="68263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499" name="Oval 498">
                <a:extLst>
                  <a:ext uri="{FF2B5EF4-FFF2-40B4-BE49-F238E27FC236}">
                    <a16:creationId xmlns:a16="http://schemas.microsoft.com/office/drawing/2014/main" id="{980BA092-D252-4524-A77E-32BC6FE04E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6584" y="3347849"/>
                <a:ext cx="69850" cy="6985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500" name="Oval 499">
                <a:extLst>
                  <a:ext uri="{FF2B5EF4-FFF2-40B4-BE49-F238E27FC236}">
                    <a16:creationId xmlns:a16="http://schemas.microsoft.com/office/drawing/2014/main" id="{0A18A3FA-1B16-4CD3-A954-D7478FECB8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3809" y="1768286"/>
                <a:ext cx="69850" cy="6985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501" name="Oval 500">
                <a:extLst>
                  <a:ext uri="{FF2B5EF4-FFF2-40B4-BE49-F238E27FC236}">
                    <a16:creationId xmlns:a16="http://schemas.microsoft.com/office/drawing/2014/main" id="{2981E794-2340-42F5-9637-1B31F1106F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259" y="1907986"/>
                <a:ext cx="68263" cy="6985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502" name="Oval 501">
                <a:extLst>
                  <a:ext uri="{FF2B5EF4-FFF2-40B4-BE49-F238E27FC236}">
                    <a16:creationId xmlns:a16="http://schemas.microsoft.com/office/drawing/2014/main" id="{1D237B10-5EA6-44A7-93E8-8F0AD5D094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7859" y="2581086"/>
                <a:ext cx="69850" cy="6985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503" name="Oval 502">
                <a:extLst>
                  <a:ext uri="{FF2B5EF4-FFF2-40B4-BE49-F238E27FC236}">
                    <a16:creationId xmlns:a16="http://schemas.microsoft.com/office/drawing/2014/main" id="{93750D66-5FA1-4F82-AFBB-0DDB880B2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0372" y="2166749"/>
                <a:ext cx="69850" cy="6985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504" name="Oval 503">
                <a:extLst>
                  <a:ext uri="{FF2B5EF4-FFF2-40B4-BE49-F238E27FC236}">
                    <a16:creationId xmlns:a16="http://schemas.microsoft.com/office/drawing/2014/main" id="{0C86E85E-09EE-49C2-B6F2-A44D1F1B6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6472" y="2201674"/>
                <a:ext cx="69850" cy="6985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505" name="Oval 504">
                <a:extLst>
                  <a:ext uri="{FF2B5EF4-FFF2-40B4-BE49-F238E27FC236}">
                    <a16:creationId xmlns:a16="http://schemas.microsoft.com/office/drawing/2014/main" id="{11C992EC-578B-4F38-BCDE-D631F6507E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8347" y="3443099"/>
                <a:ext cx="68263" cy="68263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506" name="Oval 505">
                <a:extLst>
                  <a:ext uri="{FF2B5EF4-FFF2-40B4-BE49-F238E27FC236}">
                    <a16:creationId xmlns:a16="http://schemas.microsoft.com/office/drawing/2014/main" id="{64E9235B-B91A-44F3-BF69-4D793B3BAD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0834" y="3063686"/>
                <a:ext cx="69850" cy="6985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507" name="Oval 506">
                <a:extLst>
                  <a:ext uri="{FF2B5EF4-FFF2-40B4-BE49-F238E27FC236}">
                    <a16:creationId xmlns:a16="http://schemas.microsoft.com/office/drawing/2014/main" id="{F544524B-06E6-4678-84E4-8DF8BB6FDA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2859" y="1560324"/>
                <a:ext cx="68263" cy="68263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508" name="Oval 507">
                <a:extLst>
                  <a:ext uri="{FF2B5EF4-FFF2-40B4-BE49-F238E27FC236}">
                    <a16:creationId xmlns:a16="http://schemas.microsoft.com/office/drawing/2014/main" id="{6C14AAC5-4FEB-49C0-9348-A2DF448EFD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1809" y="2858899"/>
                <a:ext cx="69850" cy="6985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509" name="Oval 508">
                <a:extLst>
                  <a:ext uri="{FF2B5EF4-FFF2-40B4-BE49-F238E27FC236}">
                    <a16:creationId xmlns:a16="http://schemas.microsoft.com/office/drawing/2014/main" id="{F676E12E-D64F-4D06-AF4C-F2774D8BC9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18997" y="3771711"/>
                <a:ext cx="69850" cy="6985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510" name="Oval 509">
                <a:extLst>
                  <a:ext uri="{FF2B5EF4-FFF2-40B4-BE49-F238E27FC236}">
                    <a16:creationId xmlns:a16="http://schemas.microsoft.com/office/drawing/2014/main" id="{2B4C0553-68AC-46ED-AD69-EE528A8A04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6847" y="4722624"/>
                <a:ext cx="69850" cy="6985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511" name="Oval 510">
                <a:extLst>
                  <a:ext uri="{FF2B5EF4-FFF2-40B4-BE49-F238E27FC236}">
                    <a16:creationId xmlns:a16="http://schemas.microsoft.com/office/drawing/2014/main" id="{EAB34CF1-BEDB-48C4-991A-3CC411898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897" y="2147699"/>
                <a:ext cx="69850" cy="6985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512" name="Oval 511">
                <a:extLst>
                  <a:ext uri="{FF2B5EF4-FFF2-40B4-BE49-F238E27FC236}">
                    <a16:creationId xmlns:a16="http://schemas.microsoft.com/office/drawing/2014/main" id="{A60A880A-DFBE-4305-9223-9E953CE6F7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6384" y="2306449"/>
                <a:ext cx="68263" cy="6985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513" name="Oval 512">
                <a:extLst>
                  <a:ext uri="{FF2B5EF4-FFF2-40B4-BE49-F238E27FC236}">
                    <a16:creationId xmlns:a16="http://schemas.microsoft.com/office/drawing/2014/main" id="{F7799784-9306-4F23-82A4-53317C2904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6672" y="4722624"/>
                <a:ext cx="69850" cy="6985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514" name="Oval 513">
                <a:extLst>
                  <a:ext uri="{FF2B5EF4-FFF2-40B4-BE49-F238E27FC236}">
                    <a16:creationId xmlns:a16="http://schemas.microsoft.com/office/drawing/2014/main" id="{8D3E52CF-587E-4BEF-BB46-95C6555477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2522" y="2087374"/>
                <a:ext cx="69850" cy="6985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515" name="Oval 514">
                <a:extLst>
                  <a:ext uri="{FF2B5EF4-FFF2-40B4-BE49-F238E27FC236}">
                    <a16:creationId xmlns:a16="http://schemas.microsoft.com/office/drawing/2014/main" id="{B69D6A7A-C19D-45DF-88D1-6B4998D5D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82434" y="2171511"/>
                <a:ext cx="69850" cy="6985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516" name="Oval 515">
                <a:extLst>
                  <a:ext uri="{FF2B5EF4-FFF2-40B4-BE49-F238E27FC236}">
                    <a16:creationId xmlns:a16="http://schemas.microsoft.com/office/drawing/2014/main" id="{156A9388-D276-4785-8AB8-F432B0876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72984" y="3611374"/>
                <a:ext cx="69850" cy="6985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517" name="Oval 516">
                <a:extLst>
                  <a:ext uri="{FF2B5EF4-FFF2-40B4-BE49-F238E27FC236}">
                    <a16:creationId xmlns:a16="http://schemas.microsoft.com/office/drawing/2014/main" id="{34928693-D83D-44E7-884E-BD7FFEA6A9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6672" y="4398774"/>
                <a:ext cx="69850" cy="6985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518" name="Oval 517">
                <a:extLst>
                  <a:ext uri="{FF2B5EF4-FFF2-40B4-BE49-F238E27FC236}">
                    <a16:creationId xmlns:a16="http://schemas.microsoft.com/office/drawing/2014/main" id="{D3FF6594-6609-4BA6-A6E0-6C049F900B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7409" y="2506474"/>
                <a:ext cx="69850" cy="6985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519" name="Oval 518">
                <a:extLst>
                  <a:ext uri="{FF2B5EF4-FFF2-40B4-BE49-F238E27FC236}">
                    <a16:creationId xmlns:a16="http://schemas.microsoft.com/office/drawing/2014/main" id="{41EB0FAC-C79B-4866-85F4-E31A3C3B39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1822" y="1698436"/>
                <a:ext cx="69850" cy="6985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520" name="Oval 519">
                <a:extLst>
                  <a:ext uri="{FF2B5EF4-FFF2-40B4-BE49-F238E27FC236}">
                    <a16:creationId xmlns:a16="http://schemas.microsoft.com/office/drawing/2014/main" id="{43DAAE89-5935-4058-997D-0FF12F0BE9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1234" y="4736911"/>
                <a:ext cx="69850" cy="6985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521" name="Oval 520">
                <a:extLst>
                  <a:ext uri="{FF2B5EF4-FFF2-40B4-BE49-F238E27FC236}">
                    <a16:creationId xmlns:a16="http://schemas.microsoft.com/office/drawing/2014/main" id="{C9391BA8-923E-4C8E-BB3D-158CE1935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1609" y="2749361"/>
                <a:ext cx="69850" cy="6985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522" name="Oval 521">
                <a:extLst>
                  <a:ext uri="{FF2B5EF4-FFF2-40B4-BE49-F238E27FC236}">
                    <a16:creationId xmlns:a16="http://schemas.microsoft.com/office/drawing/2014/main" id="{A9FF1F52-35B9-48A7-8EFE-FA4CC0F3F3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71434" y="3128774"/>
                <a:ext cx="69850" cy="6985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523" name="Oval 522">
                <a:extLst>
                  <a:ext uri="{FF2B5EF4-FFF2-40B4-BE49-F238E27FC236}">
                    <a16:creationId xmlns:a16="http://schemas.microsoft.com/office/drawing/2014/main" id="{3C43FA0D-BEB9-4A33-AF16-B1877B60F8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5522" y="3466911"/>
                <a:ext cx="69850" cy="6985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524" name="Oval 523">
                <a:extLst>
                  <a:ext uri="{FF2B5EF4-FFF2-40B4-BE49-F238E27FC236}">
                    <a16:creationId xmlns:a16="http://schemas.microsoft.com/office/drawing/2014/main" id="{56896943-744A-4BE8-B086-4FD188A97F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6634" y="3478024"/>
                <a:ext cx="69850" cy="68263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525" name="Oval 524">
                <a:extLst>
                  <a:ext uri="{FF2B5EF4-FFF2-40B4-BE49-F238E27FC236}">
                    <a16:creationId xmlns:a16="http://schemas.microsoft.com/office/drawing/2014/main" id="{09E7D870-D3C5-4E5D-90EB-060824FC7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4197" y="2949386"/>
                <a:ext cx="69850" cy="6985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526" name="Oval 525">
                <a:extLst>
                  <a:ext uri="{FF2B5EF4-FFF2-40B4-BE49-F238E27FC236}">
                    <a16:creationId xmlns:a16="http://schemas.microsoft.com/office/drawing/2014/main" id="{1A42AB4F-BE16-43E3-9325-AAE631D025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14247" y="3511361"/>
                <a:ext cx="69850" cy="6985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527" name="Oval 526">
                <a:extLst>
                  <a:ext uri="{FF2B5EF4-FFF2-40B4-BE49-F238E27FC236}">
                    <a16:creationId xmlns:a16="http://schemas.microsoft.com/office/drawing/2014/main" id="{178B620C-BFE7-4777-9363-AFD1C9731E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0984" y="3741549"/>
                <a:ext cx="69850" cy="6985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528" name="Oval 527">
                <a:extLst>
                  <a:ext uri="{FF2B5EF4-FFF2-40B4-BE49-F238E27FC236}">
                    <a16:creationId xmlns:a16="http://schemas.microsoft.com/office/drawing/2014/main" id="{07E261BE-8B33-4B7D-84E2-28920C2CF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9609" y="4268599"/>
                <a:ext cx="69850" cy="6985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529" name="Oval 528">
                <a:extLst>
                  <a:ext uri="{FF2B5EF4-FFF2-40B4-BE49-F238E27FC236}">
                    <a16:creationId xmlns:a16="http://schemas.microsoft.com/office/drawing/2014/main" id="{0CD0B5C1-0E75-42A8-8BCD-CA3E18A0E8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19009" y="4851211"/>
                <a:ext cx="69850" cy="6985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530" name="Oval 529">
                <a:extLst>
                  <a:ext uri="{FF2B5EF4-FFF2-40B4-BE49-F238E27FC236}">
                    <a16:creationId xmlns:a16="http://schemas.microsoft.com/office/drawing/2014/main" id="{1C14603F-E098-4E72-BCDA-ADEAF91DEF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6572" y="3322449"/>
                <a:ext cx="69850" cy="6985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531" name="Oval 530">
                <a:extLst>
                  <a:ext uri="{FF2B5EF4-FFF2-40B4-BE49-F238E27FC236}">
                    <a16:creationId xmlns:a16="http://schemas.microsoft.com/office/drawing/2014/main" id="{BD1835D3-19A4-451C-AC63-0C4AAA94A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3609" y="2082611"/>
                <a:ext cx="69850" cy="6985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532" name="Oval 531">
                <a:extLst>
                  <a:ext uri="{FF2B5EF4-FFF2-40B4-BE49-F238E27FC236}">
                    <a16:creationId xmlns:a16="http://schemas.microsoft.com/office/drawing/2014/main" id="{04E637E5-CDEE-4CE3-AF4D-3ADE729FD2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6409" y="4787711"/>
                <a:ext cx="69850" cy="6985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533" name="Oval 532">
                <a:extLst>
                  <a:ext uri="{FF2B5EF4-FFF2-40B4-BE49-F238E27FC236}">
                    <a16:creationId xmlns:a16="http://schemas.microsoft.com/office/drawing/2014/main" id="{08BCCB49-223B-4265-A0F9-5CFC7F78D6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5709" y="4503549"/>
                <a:ext cx="68263" cy="6985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534" name="Oval 533">
                <a:extLst>
                  <a:ext uri="{FF2B5EF4-FFF2-40B4-BE49-F238E27FC236}">
                    <a16:creationId xmlns:a16="http://schemas.microsoft.com/office/drawing/2014/main" id="{7E41EE28-54BA-448A-9D8A-D1415333F8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7534" y="3860611"/>
                <a:ext cx="68263" cy="6985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535" name="Oval 534">
                <a:extLst>
                  <a:ext uri="{FF2B5EF4-FFF2-40B4-BE49-F238E27FC236}">
                    <a16:creationId xmlns:a16="http://schemas.microsoft.com/office/drawing/2014/main" id="{7E74EDEC-400D-4B16-B453-64F8807BCB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7834" y="2520761"/>
                <a:ext cx="69850" cy="6985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536" name="Oval 535">
                <a:extLst>
                  <a:ext uri="{FF2B5EF4-FFF2-40B4-BE49-F238E27FC236}">
                    <a16:creationId xmlns:a16="http://schemas.microsoft.com/office/drawing/2014/main" id="{56140F07-BAF1-4AC4-ABB7-A7049567CA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36422" y="4522599"/>
                <a:ext cx="69850" cy="6985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537" name="Oval 536">
                <a:extLst>
                  <a:ext uri="{FF2B5EF4-FFF2-40B4-BE49-F238E27FC236}">
                    <a16:creationId xmlns:a16="http://schemas.microsoft.com/office/drawing/2014/main" id="{C2C16A48-53C0-44DE-9B5E-5CFFFB4272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3359" y="4547999"/>
                <a:ext cx="69850" cy="6985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538" name="Oval 537">
                <a:extLst>
                  <a:ext uri="{FF2B5EF4-FFF2-40B4-BE49-F238E27FC236}">
                    <a16:creationId xmlns:a16="http://schemas.microsoft.com/office/drawing/2014/main" id="{88E3DE05-D912-4D4A-81F9-C485ACC50A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1497" y="3257361"/>
                <a:ext cx="69850" cy="6985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539" name="Oval 538">
                <a:extLst>
                  <a:ext uri="{FF2B5EF4-FFF2-40B4-BE49-F238E27FC236}">
                    <a16:creationId xmlns:a16="http://schemas.microsoft.com/office/drawing/2014/main" id="{165ADEB5-843C-4CC2-B948-795677D340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2447" y="4806761"/>
                <a:ext cx="69850" cy="69850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540" name="Oval 539">
                <a:extLst>
                  <a:ext uri="{FF2B5EF4-FFF2-40B4-BE49-F238E27FC236}">
                    <a16:creationId xmlns:a16="http://schemas.microsoft.com/office/drawing/2014/main" id="{2C7FF00F-398B-4CA8-99A3-AA92EEABCC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7209" y="3706624"/>
                <a:ext cx="69850" cy="6985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541" name="Oval 540">
                <a:extLst>
                  <a:ext uri="{FF2B5EF4-FFF2-40B4-BE49-F238E27FC236}">
                    <a16:creationId xmlns:a16="http://schemas.microsoft.com/office/drawing/2014/main" id="{CA344846-DEC8-4B7F-A5D5-E653CB5007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6734" y="4951224"/>
                <a:ext cx="69850" cy="6985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542" name="Oval 541">
                <a:extLst>
                  <a:ext uri="{FF2B5EF4-FFF2-40B4-BE49-F238E27FC236}">
                    <a16:creationId xmlns:a16="http://schemas.microsoft.com/office/drawing/2014/main" id="{A9C33566-987C-4324-B57F-E297670639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6672" y="4114611"/>
                <a:ext cx="69850" cy="6985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543" name="Oval 542">
                <a:extLst>
                  <a:ext uri="{FF2B5EF4-FFF2-40B4-BE49-F238E27FC236}">
                    <a16:creationId xmlns:a16="http://schemas.microsoft.com/office/drawing/2014/main" id="{3F50C9BB-CD59-4295-B988-9BB3B3510E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2422" y="3960624"/>
                <a:ext cx="69850" cy="6985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544" name="Oval 543">
                <a:extLst>
                  <a:ext uri="{FF2B5EF4-FFF2-40B4-BE49-F238E27FC236}">
                    <a16:creationId xmlns:a16="http://schemas.microsoft.com/office/drawing/2014/main" id="{684F3E36-1EEF-48EF-8E6A-1784BD89A0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8909" y="3671699"/>
                <a:ext cx="69850" cy="6985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545" name="Oval 544">
                <a:extLst>
                  <a:ext uri="{FF2B5EF4-FFF2-40B4-BE49-F238E27FC236}">
                    <a16:creationId xmlns:a16="http://schemas.microsoft.com/office/drawing/2014/main" id="{59BF59E3-25C7-458D-9026-2EA5D6EFF8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1009" y="4343211"/>
                <a:ext cx="69850" cy="6985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  <p:sp>
            <p:nvSpPr>
              <p:cNvPr id="546" name="Oval 545">
                <a:extLst>
                  <a:ext uri="{FF2B5EF4-FFF2-40B4-BE49-F238E27FC236}">
                    <a16:creationId xmlns:a16="http://schemas.microsoft.com/office/drawing/2014/main" id="{891CD52C-40CD-4BB0-81C3-619026C45B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2434" y="4419411"/>
                <a:ext cx="69850" cy="68263"/>
              </a:xfrm>
              <a:prstGeom prst="ellipse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</p:grpSp>
        <p:grpSp>
          <p:nvGrpSpPr>
            <p:cNvPr id="388" name="Frame_Axes">
              <a:extLst>
                <a:ext uri="{FF2B5EF4-FFF2-40B4-BE49-F238E27FC236}">
                  <a16:creationId xmlns:a16="http://schemas.microsoft.com/office/drawing/2014/main" id="{8CD14FAE-38CE-46B0-B512-EB62AF92B51A}"/>
                </a:ext>
              </a:extLst>
            </p:cNvPr>
            <p:cNvGrpSpPr/>
            <p:nvPr/>
          </p:nvGrpSpPr>
          <p:grpSpPr>
            <a:xfrm>
              <a:off x="5982125" y="1946163"/>
              <a:ext cx="2517000" cy="2537047"/>
              <a:chOff x="5982125" y="1946163"/>
              <a:chExt cx="2517000" cy="2537047"/>
            </a:xfrm>
          </p:grpSpPr>
          <p:grpSp>
            <p:nvGrpSpPr>
              <p:cNvPr id="389" name="Axes">
                <a:extLst>
                  <a:ext uri="{FF2B5EF4-FFF2-40B4-BE49-F238E27FC236}">
                    <a16:creationId xmlns:a16="http://schemas.microsoft.com/office/drawing/2014/main" id="{7950B9DC-806A-4415-932F-12BF13F0643D}"/>
                  </a:ext>
                </a:extLst>
              </p:cNvPr>
              <p:cNvGrpSpPr/>
              <p:nvPr/>
            </p:nvGrpSpPr>
            <p:grpSpPr>
              <a:xfrm>
                <a:off x="6035040" y="2020089"/>
                <a:ext cx="2423745" cy="2399751"/>
                <a:chOff x="619331" y="1441727"/>
                <a:chExt cx="3454823" cy="3420622"/>
              </a:xfrm>
            </p:grpSpPr>
            <p:sp>
              <p:nvSpPr>
                <p:cNvPr id="391" name="Line 64">
                  <a:extLst>
                    <a:ext uri="{FF2B5EF4-FFF2-40B4-BE49-F238E27FC236}">
                      <a16:creationId xmlns:a16="http://schemas.microsoft.com/office/drawing/2014/main" id="{6B86AB86-C4B6-465A-B0B9-F65544B34E6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14581" y="3089552"/>
                  <a:ext cx="0" cy="38100"/>
                </a:xfrm>
                <a:prstGeom prst="line">
                  <a:avLst/>
                </a:prstGeom>
                <a:noFill/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b="1"/>
                </a:p>
              </p:txBody>
            </p:sp>
            <p:sp>
              <p:nvSpPr>
                <p:cNvPr id="392" name="Rectangle 65">
                  <a:extLst>
                    <a:ext uri="{FF2B5EF4-FFF2-40B4-BE49-F238E27FC236}">
                      <a16:creationId xmlns:a16="http://schemas.microsoft.com/office/drawing/2014/main" id="{5A29F65F-E9A6-48C0-B5B2-2D739FC88E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9331" y="3213377"/>
                  <a:ext cx="47625" cy="9525"/>
                </a:xfrm>
                <a:prstGeom prst="rect">
                  <a:avLst/>
                </a:prstGeom>
                <a:solidFill>
                  <a:srgbClr val="666666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b="1"/>
                </a:p>
              </p:txBody>
            </p:sp>
            <p:sp>
              <p:nvSpPr>
                <p:cNvPr id="393" name="Rectangle 66">
                  <a:extLst>
                    <a:ext uri="{FF2B5EF4-FFF2-40B4-BE49-F238E27FC236}">
                      <a16:creationId xmlns:a16="http://schemas.microsoft.com/office/drawing/2014/main" id="{E76463D0-9156-4A60-AD30-B2EC3038E6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6481" y="3165753"/>
                  <a:ext cx="178224" cy="1535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700" b="1" dirty="0">
                      <a:latin typeface="Arial" panose="020B0604020202020204" pitchFamily="34" charset="0"/>
                    </a:rPr>
                    <a:t>1.0</a:t>
                  </a:r>
                </a:p>
              </p:txBody>
            </p:sp>
            <p:sp>
              <p:nvSpPr>
                <p:cNvPr id="394" name="Line 67">
                  <a:extLst>
                    <a:ext uri="{FF2B5EF4-FFF2-40B4-BE49-F238E27FC236}">
                      <a16:creationId xmlns:a16="http://schemas.microsoft.com/office/drawing/2014/main" id="{E8884BE7-64F1-4740-BCA1-DA6A87CE0A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76506" y="3108602"/>
                  <a:ext cx="0" cy="19050"/>
                </a:xfrm>
                <a:prstGeom prst="line">
                  <a:avLst/>
                </a:prstGeom>
                <a:noFill/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b="1"/>
                </a:p>
              </p:txBody>
            </p:sp>
            <p:sp>
              <p:nvSpPr>
                <p:cNvPr id="395" name="Line 68">
                  <a:extLst>
                    <a:ext uri="{FF2B5EF4-FFF2-40B4-BE49-F238E27FC236}">
                      <a16:creationId xmlns:a16="http://schemas.microsoft.com/office/drawing/2014/main" id="{C0F2BB93-7086-406B-AD17-6C5E3F7347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038431" y="3108602"/>
                  <a:ext cx="0" cy="19050"/>
                </a:xfrm>
                <a:prstGeom prst="line">
                  <a:avLst/>
                </a:prstGeom>
                <a:noFill/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b="1"/>
                </a:p>
              </p:txBody>
            </p:sp>
            <p:sp>
              <p:nvSpPr>
                <p:cNvPr id="396" name="Line 69">
                  <a:extLst>
                    <a:ext uri="{FF2B5EF4-FFF2-40B4-BE49-F238E27FC236}">
                      <a16:creationId xmlns:a16="http://schemas.microsoft.com/office/drawing/2014/main" id="{4DBFF51C-037A-41E9-8580-C9444A308B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200356" y="3108602"/>
                  <a:ext cx="0" cy="19050"/>
                </a:xfrm>
                <a:prstGeom prst="line">
                  <a:avLst/>
                </a:prstGeom>
                <a:noFill/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b="1"/>
                </a:p>
              </p:txBody>
            </p:sp>
            <p:sp>
              <p:nvSpPr>
                <p:cNvPr id="397" name="Line 70">
                  <a:extLst>
                    <a:ext uri="{FF2B5EF4-FFF2-40B4-BE49-F238E27FC236}">
                      <a16:creationId xmlns:a16="http://schemas.microsoft.com/office/drawing/2014/main" id="{55D1F39A-E8D3-4C16-BD4B-749111FCCE4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362281" y="3108602"/>
                  <a:ext cx="0" cy="19050"/>
                </a:xfrm>
                <a:prstGeom prst="line">
                  <a:avLst/>
                </a:prstGeom>
                <a:noFill/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b="1"/>
                </a:p>
              </p:txBody>
            </p:sp>
            <p:sp>
              <p:nvSpPr>
                <p:cNvPr id="398" name="Line 71">
                  <a:extLst>
                    <a:ext uri="{FF2B5EF4-FFF2-40B4-BE49-F238E27FC236}">
                      <a16:creationId xmlns:a16="http://schemas.microsoft.com/office/drawing/2014/main" id="{8B66F42C-A49C-4633-96EC-EF89FD9C95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524206" y="3089552"/>
                  <a:ext cx="0" cy="38100"/>
                </a:xfrm>
                <a:prstGeom prst="line">
                  <a:avLst/>
                </a:prstGeom>
                <a:noFill/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b="1"/>
                </a:p>
              </p:txBody>
            </p:sp>
            <p:sp>
              <p:nvSpPr>
                <p:cNvPr id="399" name="Rectangle 72">
                  <a:extLst>
                    <a:ext uri="{FF2B5EF4-FFF2-40B4-BE49-F238E27FC236}">
                      <a16:creationId xmlns:a16="http://schemas.microsoft.com/office/drawing/2014/main" id="{F28ED0F8-297D-454A-9528-1A02511A0C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28956" y="3213377"/>
                  <a:ext cx="47625" cy="9525"/>
                </a:xfrm>
                <a:prstGeom prst="rect">
                  <a:avLst/>
                </a:prstGeom>
                <a:solidFill>
                  <a:srgbClr val="666666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b="1"/>
                </a:p>
              </p:txBody>
            </p:sp>
            <p:sp>
              <p:nvSpPr>
                <p:cNvPr id="400" name="Rectangle 73">
                  <a:extLst>
                    <a:ext uri="{FF2B5EF4-FFF2-40B4-BE49-F238E27FC236}">
                      <a16:creationId xmlns:a16="http://schemas.microsoft.com/office/drawing/2014/main" id="{F9F603ED-C50B-4AE6-AD6A-9A6EA4E724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6106" y="3165753"/>
                  <a:ext cx="178224" cy="1535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700" b="1">
                      <a:latin typeface="Arial" panose="020B0604020202020204" pitchFamily="34" charset="0"/>
                    </a:rPr>
                    <a:t>0.5</a:t>
                  </a:r>
                </a:p>
              </p:txBody>
            </p:sp>
            <p:sp>
              <p:nvSpPr>
                <p:cNvPr id="401" name="Line 74">
                  <a:extLst>
                    <a:ext uri="{FF2B5EF4-FFF2-40B4-BE49-F238E27FC236}">
                      <a16:creationId xmlns:a16="http://schemas.microsoft.com/office/drawing/2014/main" id="{8F7ACE67-A7B0-409A-AAD7-BF99BE1A44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686131" y="3108602"/>
                  <a:ext cx="0" cy="19050"/>
                </a:xfrm>
                <a:prstGeom prst="line">
                  <a:avLst/>
                </a:prstGeom>
                <a:noFill/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b="1"/>
                </a:p>
              </p:txBody>
            </p:sp>
            <p:sp>
              <p:nvSpPr>
                <p:cNvPr id="402" name="Line 75">
                  <a:extLst>
                    <a:ext uri="{FF2B5EF4-FFF2-40B4-BE49-F238E27FC236}">
                      <a16:creationId xmlns:a16="http://schemas.microsoft.com/office/drawing/2014/main" id="{0D8E2434-31BB-478E-BEB1-117B0EABFE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848056" y="3108602"/>
                  <a:ext cx="0" cy="19050"/>
                </a:xfrm>
                <a:prstGeom prst="line">
                  <a:avLst/>
                </a:prstGeom>
                <a:noFill/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b="1"/>
                </a:p>
              </p:txBody>
            </p:sp>
            <p:sp>
              <p:nvSpPr>
                <p:cNvPr id="403" name="Line 76">
                  <a:extLst>
                    <a:ext uri="{FF2B5EF4-FFF2-40B4-BE49-F238E27FC236}">
                      <a16:creationId xmlns:a16="http://schemas.microsoft.com/office/drawing/2014/main" id="{FB2FA217-0A53-49BF-A757-8597A1015F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009981" y="3108602"/>
                  <a:ext cx="0" cy="19050"/>
                </a:xfrm>
                <a:prstGeom prst="line">
                  <a:avLst/>
                </a:prstGeom>
                <a:noFill/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b="1"/>
                </a:p>
              </p:txBody>
            </p:sp>
            <p:sp>
              <p:nvSpPr>
                <p:cNvPr id="404" name="Line 77">
                  <a:extLst>
                    <a:ext uri="{FF2B5EF4-FFF2-40B4-BE49-F238E27FC236}">
                      <a16:creationId xmlns:a16="http://schemas.microsoft.com/office/drawing/2014/main" id="{350CE3A0-D268-45A1-9915-72F5138DC3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171906" y="3108602"/>
                  <a:ext cx="0" cy="19050"/>
                </a:xfrm>
                <a:prstGeom prst="line">
                  <a:avLst/>
                </a:prstGeom>
                <a:noFill/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b="1"/>
                </a:p>
              </p:txBody>
            </p:sp>
            <p:sp>
              <p:nvSpPr>
                <p:cNvPr id="405" name="Line 78">
                  <a:extLst>
                    <a:ext uri="{FF2B5EF4-FFF2-40B4-BE49-F238E27FC236}">
                      <a16:creationId xmlns:a16="http://schemas.microsoft.com/office/drawing/2014/main" id="{B8B7FC8C-F10C-4016-B821-B94DF8051E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333831" y="3089552"/>
                  <a:ext cx="0" cy="38100"/>
                </a:xfrm>
                <a:prstGeom prst="line">
                  <a:avLst/>
                </a:prstGeom>
                <a:noFill/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b="1"/>
                </a:p>
              </p:txBody>
            </p:sp>
            <p:sp>
              <p:nvSpPr>
                <p:cNvPr id="406" name="Line 79">
                  <a:extLst>
                    <a:ext uri="{FF2B5EF4-FFF2-40B4-BE49-F238E27FC236}">
                      <a16:creationId xmlns:a16="http://schemas.microsoft.com/office/drawing/2014/main" id="{24AFA25F-F5EC-4653-AB99-B430F34184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495756" y="3108602"/>
                  <a:ext cx="0" cy="19050"/>
                </a:xfrm>
                <a:prstGeom prst="line">
                  <a:avLst/>
                </a:prstGeom>
                <a:noFill/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b="1"/>
                </a:p>
              </p:txBody>
            </p:sp>
            <p:sp>
              <p:nvSpPr>
                <p:cNvPr id="407" name="Line 80">
                  <a:extLst>
                    <a:ext uri="{FF2B5EF4-FFF2-40B4-BE49-F238E27FC236}">
                      <a16:creationId xmlns:a16="http://schemas.microsoft.com/office/drawing/2014/main" id="{46BD40A5-AB26-4CC4-98D9-EDDD96EEB67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667206" y="3108602"/>
                  <a:ext cx="0" cy="19050"/>
                </a:xfrm>
                <a:prstGeom prst="line">
                  <a:avLst/>
                </a:prstGeom>
                <a:noFill/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b="1"/>
                </a:p>
              </p:txBody>
            </p:sp>
            <p:sp>
              <p:nvSpPr>
                <p:cNvPr id="408" name="Line 81">
                  <a:extLst>
                    <a:ext uri="{FF2B5EF4-FFF2-40B4-BE49-F238E27FC236}">
                      <a16:creationId xmlns:a16="http://schemas.microsoft.com/office/drawing/2014/main" id="{FCA9D299-5995-4899-8473-F136713F3C4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29131" y="3108602"/>
                  <a:ext cx="0" cy="19050"/>
                </a:xfrm>
                <a:prstGeom prst="line">
                  <a:avLst/>
                </a:prstGeom>
                <a:noFill/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b="1"/>
                </a:p>
              </p:txBody>
            </p:sp>
            <p:sp>
              <p:nvSpPr>
                <p:cNvPr id="409" name="Line 82">
                  <a:extLst>
                    <a:ext uri="{FF2B5EF4-FFF2-40B4-BE49-F238E27FC236}">
                      <a16:creationId xmlns:a16="http://schemas.microsoft.com/office/drawing/2014/main" id="{5421E045-EC83-4005-A418-BA114D13AAC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91056" y="3108602"/>
                  <a:ext cx="0" cy="19050"/>
                </a:xfrm>
                <a:prstGeom prst="line">
                  <a:avLst/>
                </a:prstGeom>
                <a:noFill/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b="1"/>
                </a:p>
              </p:txBody>
            </p:sp>
            <p:sp>
              <p:nvSpPr>
                <p:cNvPr id="410" name="Line 83">
                  <a:extLst>
                    <a:ext uri="{FF2B5EF4-FFF2-40B4-BE49-F238E27FC236}">
                      <a16:creationId xmlns:a16="http://schemas.microsoft.com/office/drawing/2014/main" id="{8FB25103-7CF0-4D55-9075-812DA3718F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52981" y="3089552"/>
                  <a:ext cx="0" cy="38100"/>
                </a:xfrm>
                <a:prstGeom prst="line">
                  <a:avLst/>
                </a:prstGeom>
                <a:noFill/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b="1"/>
                </a:p>
              </p:txBody>
            </p:sp>
            <p:sp>
              <p:nvSpPr>
                <p:cNvPr id="411" name="Rectangle 84">
                  <a:extLst>
                    <a:ext uri="{FF2B5EF4-FFF2-40B4-BE49-F238E27FC236}">
                      <a16:creationId xmlns:a16="http://schemas.microsoft.com/office/drawing/2014/main" id="{3520744A-5FF2-43B9-8E9D-6CE1AE1BED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6782" y="3165753"/>
                  <a:ext cx="178224" cy="1535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700" b="1" dirty="0">
                      <a:latin typeface="Arial" panose="020B0604020202020204" pitchFamily="34" charset="0"/>
                    </a:rPr>
                    <a:t>0.5</a:t>
                  </a:r>
                </a:p>
              </p:txBody>
            </p:sp>
            <p:sp>
              <p:nvSpPr>
                <p:cNvPr id="412" name="Line 85">
                  <a:extLst>
                    <a:ext uri="{FF2B5EF4-FFF2-40B4-BE49-F238E27FC236}">
                      <a16:creationId xmlns:a16="http://schemas.microsoft.com/office/drawing/2014/main" id="{912D63FD-FCD2-46C5-971E-59A8A34D737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14906" y="3108602"/>
                  <a:ext cx="0" cy="19050"/>
                </a:xfrm>
                <a:prstGeom prst="line">
                  <a:avLst/>
                </a:prstGeom>
                <a:noFill/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b="1"/>
                </a:p>
              </p:txBody>
            </p:sp>
            <p:sp>
              <p:nvSpPr>
                <p:cNvPr id="413" name="Line 86">
                  <a:extLst>
                    <a:ext uri="{FF2B5EF4-FFF2-40B4-BE49-F238E27FC236}">
                      <a16:creationId xmlns:a16="http://schemas.microsoft.com/office/drawing/2014/main" id="{875543FE-6A28-4FDD-9E98-42EF69C066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476831" y="3108602"/>
                  <a:ext cx="0" cy="19050"/>
                </a:xfrm>
                <a:prstGeom prst="line">
                  <a:avLst/>
                </a:prstGeom>
                <a:noFill/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b="1"/>
                </a:p>
              </p:txBody>
            </p:sp>
            <p:sp>
              <p:nvSpPr>
                <p:cNvPr id="414" name="Line 87">
                  <a:extLst>
                    <a:ext uri="{FF2B5EF4-FFF2-40B4-BE49-F238E27FC236}">
                      <a16:creationId xmlns:a16="http://schemas.microsoft.com/office/drawing/2014/main" id="{CFACAD51-0DC7-43CE-A6F8-0165E55CFC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638756" y="3108602"/>
                  <a:ext cx="0" cy="19050"/>
                </a:xfrm>
                <a:prstGeom prst="line">
                  <a:avLst/>
                </a:prstGeom>
                <a:noFill/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b="1"/>
                </a:p>
              </p:txBody>
            </p:sp>
            <p:sp>
              <p:nvSpPr>
                <p:cNvPr id="415" name="Line 88">
                  <a:extLst>
                    <a:ext uri="{FF2B5EF4-FFF2-40B4-BE49-F238E27FC236}">
                      <a16:creationId xmlns:a16="http://schemas.microsoft.com/office/drawing/2014/main" id="{F4FDC1EC-8B1D-4807-91BF-165C41F8B20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00681" y="3108602"/>
                  <a:ext cx="0" cy="19050"/>
                </a:xfrm>
                <a:prstGeom prst="line">
                  <a:avLst/>
                </a:prstGeom>
                <a:noFill/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b="1"/>
                </a:p>
              </p:txBody>
            </p:sp>
            <p:sp>
              <p:nvSpPr>
                <p:cNvPr id="416" name="Line 89">
                  <a:extLst>
                    <a:ext uri="{FF2B5EF4-FFF2-40B4-BE49-F238E27FC236}">
                      <a16:creationId xmlns:a16="http://schemas.microsoft.com/office/drawing/2014/main" id="{A51B1962-5619-4A3E-AC98-E95439E788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962606" y="3089552"/>
                  <a:ext cx="0" cy="38100"/>
                </a:xfrm>
                <a:prstGeom prst="line">
                  <a:avLst/>
                </a:prstGeom>
                <a:noFill/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b="1"/>
                </a:p>
              </p:txBody>
            </p:sp>
            <p:sp>
              <p:nvSpPr>
                <p:cNvPr id="417" name="Rectangle 90">
                  <a:extLst>
                    <a:ext uri="{FF2B5EF4-FFF2-40B4-BE49-F238E27FC236}">
                      <a16:creationId xmlns:a16="http://schemas.microsoft.com/office/drawing/2014/main" id="{E837799A-EFE6-43CF-AD39-7F80E7B2EE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5930" y="3165753"/>
                  <a:ext cx="178224" cy="1535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700" b="1" dirty="0">
                      <a:latin typeface="Arial" panose="020B0604020202020204" pitchFamily="34" charset="0"/>
                    </a:rPr>
                    <a:t>1.0</a:t>
                  </a:r>
                </a:p>
              </p:txBody>
            </p:sp>
            <p:sp>
              <p:nvSpPr>
                <p:cNvPr id="418" name="Line 91">
                  <a:extLst>
                    <a:ext uri="{FF2B5EF4-FFF2-40B4-BE49-F238E27FC236}">
                      <a16:creationId xmlns:a16="http://schemas.microsoft.com/office/drawing/2014/main" id="{C93C668C-FA8A-4D61-B025-54131C1FC3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47906" y="3127652"/>
                  <a:ext cx="3381375" cy="0"/>
                </a:xfrm>
                <a:prstGeom prst="line">
                  <a:avLst/>
                </a:prstGeom>
                <a:noFill/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b="1"/>
                </a:p>
              </p:txBody>
            </p:sp>
            <p:sp>
              <p:nvSpPr>
                <p:cNvPr id="419" name="Line 92">
                  <a:extLst>
                    <a:ext uri="{FF2B5EF4-FFF2-40B4-BE49-F238E27FC236}">
                      <a16:creationId xmlns:a16="http://schemas.microsoft.com/office/drawing/2014/main" id="{FE2BCA0B-3986-4E66-AD17-FB9DC34977A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33831" y="4756427"/>
                  <a:ext cx="38100" cy="0"/>
                </a:xfrm>
                <a:prstGeom prst="line">
                  <a:avLst/>
                </a:prstGeom>
                <a:noFill/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b="1"/>
                </a:p>
              </p:txBody>
            </p:sp>
            <p:sp>
              <p:nvSpPr>
                <p:cNvPr id="420" name="Rectangle 93">
                  <a:extLst>
                    <a:ext uri="{FF2B5EF4-FFF2-40B4-BE49-F238E27FC236}">
                      <a16:creationId xmlns:a16="http://schemas.microsoft.com/office/drawing/2014/main" id="{450173FD-B2D1-4461-8634-69A187DB75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70955" y="4765952"/>
                  <a:ext cx="47625" cy="1588"/>
                </a:xfrm>
                <a:prstGeom prst="rect">
                  <a:avLst/>
                </a:prstGeom>
                <a:solidFill>
                  <a:srgbClr val="666666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b="1"/>
                </a:p>
              </p:txBody>
            </p:sp>
            <p:sp>
              <p:nvSpPr>
                <p:cNvPr id="421" name="Rectangle 94">
                  <a:extLst>
                    <a:ext uri="{FF2B5EF4-FFF2-40B4-BE49-F238E27FC236}">
                      <a16:creationId xmlns:a16="http://schemas.microsoft.com/office/drawing/2014/main" id="{667815E5-1907-450D-B370-E856A15787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37630" y="4708801"/>
                  <a:ext cx="178224" cy="1535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700" b="1" dirty="0">
                      <a:latin typeface="Arial" panose="020B0604020202020204" pitchFamily="34" charset="0"/>
                    </a:rPr>
                    <a:t>1.0</a:t>
                  </a:r>
                </a:p>
              </p:txBody>
            </p:sp>
            <p:sp>
              <p:nvSpPr>
                <p:cNvPr id="422" name="Line 95">
                  <a:extLst>
                    <a:ext uri="{FF2B5EF4-FFF2-40B4-BE49-F238E27FC236}">
                      <a16:creationId xmlns:a16="http://schemas.microsoft.com/office/drawing/2014/main" id="{9801EFE5-995A-442C-90AE-A968FCCF91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33831" y="4594502"/>
                  <a:ext cx="28575" cy="0"/>
                </a:xfrm>
                <a:prstGeom prst="line">
                  <a:avLst/>
                </a:prstGeom>
                <a:noFill/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b="1"/>
                </a:p>
              </p:txBody>
            </p:sp>
            <p:sp>
              <p:nvSpPr>
                <p:cNvPr id="423" name="Line 96">
                  <a:extLst>
                    <a:ext uri="{FF2B5EF4-FFF2-40B4-BE49-F238E27FC236}">
                      <a16:creationId xmlns:a16="http://schemas.microsoft.com/office/drawing/2014/main" id="{524B446B-B90C-4DF1-8660-D22096496D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33831" y="4432577"/>
                  <a:ext cx="28575" cy="0"/>
                </a:xfrm>
                <a:prstGeom prst="line">
                  <a:avLst/>
                </a:prstGeom>
                <a:noFill/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b="1"/>
                </a:p>
              </p:txBody>
            </p:sp>
            <p:sp>
              <p:nvSpPr>
                <p:cNvPr id="424" name="Line 97">
                  <a:extLst>
                    <a:ext uri="{FF2B5EF4-FFF2-40B4-BE49-F238E27FC236}">
                      <a16:creationId xmlns:a16="http://schemas.microsoft.com/office/drawing/2014/main" id="{B4FA82BC-1D9C-420D-88EB-44D40E425D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33831" y="4270652"/>
                  <a:ext cx="28575" cy="0"/>
                </a:xfrm>
                <a:prstGeom prst="line">
                  <a:avLst/>
                </a:prstGeom>
                <a:noFill/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b="1"/>
                </a:p>
              </p:txBody>
            </p:sp>
            <p:sp>
              <p:nvSpPr>
                <p:cNvPr id="425" name="Line 98">
                  <a:extLst>
                    <a:ext uri="{FF2B5EF4-FFF2-40B4-BE49-F238E27FC236}">
                      <a16:creationId xmlns:a16="http://schemas.microsoft.com/office/drawing/2014/main" id="{EF386DA1-2D57-4B8A-9D39-38894982592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33831" y="4108727"/>
                  <a:ext cx="28575" cy="0"/>
                </a:xfrm>
                <a:prstGeom prst="line">
                  <a:avLst/>
                </a:prstGeom>
                <a:noFill/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b="1"/>
                </a:p>
              </p:txBody>
            </p:sp>
            <p:sp>
              <p:nvSpPr>
                <p:cNvPr id="426" name="Line 99">
                  <a:extLst>
                    <a:ext uri="{FF2B5EF4-FFF2-40B4-BE49-F238E27FC236}">
                      <a16:creationId xmlns:a16="http://schemas.microsoft.com/office/drawing/2014/main" id="{83D54F6D-0754-4E4F-BE3E-779C94C6E1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33831" y="3946802"/>
                  <a:ext cx="38100" cy="0"/>
                </a:xfrm>
                <a:prstGeom prst="line">
                  <a:avLst/>
                </a:prstGeom>
                <a:noFill/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b="1"/>
                </a:p>
              </p:txBody>
            </p:sp>
            <p:sp>
              <p:nvSpPr>
                <p:cNvPr id="427" name="Rectangle 100">
                  <a:extLst>
                    <a:ext uri="{FF2B5EF4-FFF2-40B4-BE49-F238E27FC236}">
                      <a16:creationId xmlns:a16="http://schemas.microsoft.com/office/drawing/2014/main" id="{8004EFEE-DEAA-4FBC-B115-D981FFECCD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70955" y="3946802"/>
                  <a:ext cx="47625" cy="9525"/>
                </a:xfrm>
                <a:prstGeom prst="rect">
                  <a:avLst/>
                </a:prstGeom>
                <a:solidFill>
                  <a:srgbClr val="666666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b="1"/>
                </a:p>
              </p:txBody>
            </p:sp>
            <p:sp>
              <p:nvSpPr>
                <p:cNvPr id="428" name="Rectangle 101">
                  <a:extLst>
                    <a:ext uri="{FF2B5EF4-FFF2-40B4-BE49-F238E27FC236}">
                      <a16:creationId xmlns:a16="http://schemas.microsoft.com/office/drawing/2014/main" id="{3CEE2E63-7A5E-4686-9B0C-57491B19EB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37630" y="3889653"/>
                  <a:ext cx="178224" cy="1535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700" b="1" dirty="0">
                      <a:latin typeface="Arial" panose="020B0604020202020204" pitchFamily="34" charset="0"/>
                    </a:rPr>
                    <a:t>0.5</a:t>
                  </a:r>
                </a:p>
              </p:txBody>
            </p:sp>
            <p:sp>
              <p:nvSpPr>
                <p:cNvPr id="429" name="Line 102">
                  <a:extLst>
                    <a:ext uri="{FF2B5EF4-FFF2-40B4-BE49-F238E27FC236}">
                      <a16:creationId xmlns:a16="http://schemas.microsoft.com/office/drawing/2014/main" id="{9EC27EBD-E734-4928-ADF3-13E2CEB059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33831" y="3784877"/>
                  <a:ext cx="28575" cy="0"/>
                </a:xfrm>
                <a:prstGeom prst="line">
                  <a:avLst/>
                </a:prstGeom>
                <a:noFill/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b="1"/>
                </a:p>
              </p:txBody>
            </p:sp>
            <p:sp>
              <p:nvSpPr>
                <p:cNvPr id="430" name="Line 103">
                  <a:extLst>
                    <a:ext uri="{FF2B5EF4-FFF2-40B4-BE49-F238E27FC236}">
                      <a16:creationId xmlns:a16="http://schemas.microsoft.com/office/drawing/2014/main" id="{C8D117B2-2DF6-4AFE-BA57-06C1D22CEA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33831" y="3613427"/>
                  <a:ext cx="28575" cy="0"/>
                </a:xfrm>
                <a:prstGeom prst="line">
                  <a:avLst/>
                </a:prstGeom>
                <a:noFill/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b="1"/>
                </a:p>
              </p:txBody>
            </p:sp>
            <p:sp>
              <p:nvSpPr>
                <p:cNvPr id="431" name="Line 104">
                  <a:extLst>
                    <a:ext uri="{FF2B5EF4-FFF2-40B4-BE49-F238E27FC236}">
                      <a16:creationId xmlns:a16="http://schemas.microsoft.com/office/drawing/2014/main" id="{1417E7BD-B74F-41FC-B06D-9BA0C9EBE4E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33831" y="3451502"/>
                  <a:ext cx="28575" cy="0"/>
                </a:xfrm>
                <a:prstGeom prst="line">
                  <a:avLst/>
                </a:prstGeom>
                <a:noFill/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b="1"/>
                </a:p>
              </p:txBody>
            </p:sp>
            <p:sp>
              <p:nvSpPr>
                <p:cNvPr id="432" name="Line 105">
                  <a:extLst>
                    <a:ext uri="{FF2B5EF4-FFF2-40B4-BE49-F238E27FC236}">
                      <a16:creationId xmlns:a16="http://schemas.microsoft.com/office/drawing/2014/main" id="{2B8B1F83-D822-4358-BA23-5EB66C5243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33831" y="3289577"/>
                  <a:ext cx="28575" cy="0"/>
                </a:xfrm>
                <a:prstGeom prst="line">
                  <a:avLst/>
                </a:prstGeom>
                <a:noFill/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b="1"/>
                </a:p>
              </p:txBody>
            </p:sp>
            <p:sp>
              <p:nvSpPr>
                <p:cNvPr id="433" name="Line 106">
                  <a:extLst>
                    <a:ext uri="{FF2B5EF4-FFF2-40B4-BE49-F238E27FC236}">
                      <a16:creationId xmlns:a16="http://schemas.microsoft.com/office/drawing/2014/main" id="{C6B5DCFC-9C77-4752-8F9C-2469AFBDF9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33831" y="3127652"/>
                  <a:ext cx="38100" cy="0"/>
                </a:xfrm>
                <a:prstGeom prst="line">
                  <a:avLst/>
                </a:prstGeom>
                <a:noFill/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b="1"/>
                </a:p>
              </p:txBody>
            </p:sp>
            <p:sp>
              <p:nvSpPr>
                <p:cNvPr id="434" name="Line 107">
                  <a:extLst>
                    <a:ext uri="{FF2B5EF4-FFF2-40B4-BE49-F238E27FC236}">
                      <a16:creationId xmlns:a16="http://schemas.microsoft.com/office/drawing/2014/main" id="{33E91F89-D1A9-4ED0-BA44-FFBEA47878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33831" y="2965727"/>
                  <a:ext cx="28575" cy="0"/>
                </a:xfrm>
                <a:prstGeom prst="line">
                  <a:avLst/>
                </a:prstGeom>
                <a:noFill/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b="1"/>
                </a:p>
              </p:txBody>
            </p:sp>
            <p:sp>
              <p:nvSpPr>
                <p:cNvPr id="435" name="Line 108">
                  <a:extLst>
                    <a:ext uri="{FF2B5EF4-FFF2-40B4-BE49-F238E27FC236}">
                      <a16:creationId xmlns:a16="http://schemas.microsoft.com/office/drawing/2014/main" id="{9BEE8A96-ABE0-4667-ABD5-4CE612FFCB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33831" y="2803802"/>
                  <a:ext cx="28575" cy="0"/>
                </a:xfrm>
                <a:prstGeom prst="line">
                  <a:avLst/>
                </a:prstGeom>
                <a:noFill/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b="1"/>
                </a:p>
              </p:txBody>
            </p:sp>
            <p:sp>
              <p:nvSpPr>
                <p:cNvPr id="436" name="Line 109">
                  <a:extLst>
                    <a:ext uri="{FF2B5EF4-FFF2-40B4-BE49-F238E27FC236}">
                      <a16:creationId xmlns:a16="http://schemas.microsoft.com/office/drawing/2014/main" id="{937526EE-5854-4930-B24A-F3C7A5379A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33831" y="2641877"/>
                  <a:ext cx="28575" cy="0"/>
                </a:xfrm>
                <a:prstGeom prst="line">
                  <a:avLst/>
                </a:prstGeom>
                <a:noFill/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b="1"/>
                </a:p>
              </p:txBody>
            </p:sp>
            <p:sp>
              <p:nvSpPr>
                <p:cNvPr id="437" name="Line 110">
                  <a:extLst>
                    <a:ext uri="{FF2B5EF4-FFF2-40B4-BE49-F238E27FC236}">
                      <a16:creationId xmlns:a16="http://schemas.microsoft.com/office/drawing/2014/main" id="{341961B4-E4A4-4957-83CC-303EC09310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33831" y="2479952"/>
                  <a:ext cx="28575" cy="0"/>
                </a:xfrm>
                <a:prstGeom prst="line">
                  <a:avLst/>
                </a:prstGeom>
                <a:noFill/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b="1"/>
                </a:p>
              </p:txBody>
            </p:sp>
            <p:sp>
              <p:nvSpPr>
                <p:cNvPr id="438" name="Line 111">
                  <a:extLst>
                    <a:ext uri="{FF2B5EF4-FFF2-40B4-BE49-F238E27FC236}">
                      <a16:creationId xmlns:a16="http://schemas.microsoft.com/office/drawing/2014/main" id="{4F1C7DC7-321E-4962-A25D-09ABD4BA3E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33831" y="2318027"/>
                  <a:ext cx="38100" cy="0"/>
                </a:xfrm>
                <a:prstGeom prst="line">
                  <a:avLst/>
                </a:prstGeom>
                <a:noFill/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b="1"/>
                </a:p>
              </p:txBody>
            </p:sp>
            <p:sp>
              <p:nvSpPr>
                <p:cNvPr id="439" name="Rectangle 112">
                  <a:extLst>
                    <a:ext uri="{FF2B5EF4-FFF2-40B4-BE49-F238E27FC236}">
                      <a16:creationId xmlns:a16="http://schemas.microsoft.com/office/drawing/2014/main" id="{0211C851-3DF7-45F9-A36B-AD7A0E7274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37630" y="2260877"/>
                  <a:ext cx="178224" cy="1535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700" b="1" dirty="0">
                      <a:latin typeface="Arial" panose="020B0604020202020204" pitchFamily="34" charset="0"/>
                    </a:rPr>
                    <a:t>0.5</a:t>
                  </a:r>
                </a:p>
              </p:txBody>
            </p:sp>
            <p:sp>
              <p:nvSpPr>
                <p:cNvPr id="440" name="Line 113">
                  <a:extLst>
                    <a:ext uri="{FF2B5EF4-FFF2-40B4-BE49-F238E27FC236}">
                      <a16:creationId xmlns:a16="http://schemas.microsoft.com/office/drawing/2014/main" id="{4FD3A076-05DC-41C6-9B1A-EC4316807A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33831" y="2156102"/>
                  <a:ext cx="28575" cy="0"/>
                </a:xfrm>
                <a:prstGeom prst="line">
                  <a:avLst/>
                </a:prstGeom>
                <a:noFill/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b="1"/>
                </a:p>
              </p:txBody>
            </p:sp>
            <p:sp>
              <p:nvSpPr>
                <p:cNvPr id="441" name="Line 114">
                  <a:extLst>
                    <a:ext uri="{FF2B5EF4-FFF2-40B4-BE49-F238E27FC236}">
                      <a16:creationId xmlns:a16="http://schemas.microsoft.com/office/drawing/2014/main" id="{1FC1D374-69EC-42A2-A70E-1474CCCE22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33831" y="1994177"/>
                  <a:ext cx="28575" cy="0"/>
                </a:xfrm>
                <a:prstGeom prst="line">
                  <a:avLst/>
                </a:prstGeom>
                <a:noFill/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b="1"/>
                </a:p>
              </p:txBody>
            </p:sp>
            <p:sp>
              <p:nvSpPr>
                <p:cNvPr id="442" name="Line 115">
                  <a:extLst>
                    <a:ext uri="{FF2B5EF4-FFF2-40B4-BE49-F238E27FC236}">
                      <a16:creationId xmlns:a16="http://schemas.microsoft.com/office/drawing/2014/main" id="{6D8B774C-43AA-4AD3-897E-B2644BA0B7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33831" y="1832252"/>
                  <a:ext cx="28575" cy="0"/>
                </a:xfrm>
                <a:prstGeom prst="line">
                  <a:avLst/>
                </a:prstGeom>
                <a:noFill/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b="1"/>
                </a:p>
              </p:txBody>
            </p:sp>
            <p:sp>
              <p:nvSpPr>
                <p:cNvPr id="443" name="Line 116">
                  <a:extLst>
                    <a:ext uri="{FF2B5EF4-FFF2-40B4-BE49-F238E27FC236}">
                      <a16:creationId xmlns:a16="http://schemas.microsoft.com/office/drawing/2014/main" id="{BEE94683-196E-487C-BA5C-19F9C3F8E3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33831" y="1660802"/>
                  <a:ext cx="28575" cy="0"/>
                </a:xfrm>
                <a:prstGeom prst="line">
                  <a:avLst/>
                </a:prstGeom>
                <a:noFill/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b="1"/>
                </a:p>
              </p:txBody>
            </p:sp>
            <p:sp>
              <p:nvSpPr>
                <p:cNvPr id="444" name="Line 117">
                  <a:extLst>
                    <a:ext uri="{FF2B5EF4-FFF2-40B4-BE49-F238E27FC236}">
                      <a16:creationId xmlns:a16="http://schemas.microsoft.com/office/drawing/2014/main" id="{452CE4F4-3EE6-4D18-9AD9-5FED0EBFA4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33831" y="1498877"/>
                  <a:ext cx="38100" cy="0"/>
                </a:xfrm>
                <a:prstGeom prst="line">
                  <a:avLst/>
                </a:prstGeom>
                <a:noFill/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b="1"/>
                </a:p>
              </p:txBody>
            </p:sp>
            <p:sp>
              <p:nvSpPr>
                <p:cNvPr id="445" name="Rectangle 118">
                  <a:extLst>
                    <a:ext uri="{FF2B5EF4-FFF2-40B4-BE49-F238E27FC236}">
                      <a16:creationId xmlns:a16="http://schemas.microsoft.com/office/drawing/2014/main" id="{9365EC5E-9897-49F3-AB5A-3BF7068F6C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37630" y="1451252"/>
                  <a:ext cx="178224" cy="1535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700" b="1" i="0" u="none" strike="noStrike" cap="none" normalizeH="0" baseline="0" dirty="0">
                      <a:ln>
                        <a:noFill/>
                      </a:ln>
                      <a:effectLst/>
                      <a:latin typeface="Arial" panose="020B0604020202020204" pitchFamily="34" charset="0"/>
                    </a:rPr>
                    <a:t>1.0</a:t>
                  </a:r>
                  <a:endParaRPr kumimoji="0" lang="en-US" altLang="en-US" sz="1400" b="1" i="0" u="none" strike="noStrike" cap="none" normalizeH="0" baseline="0" dirty="0">
                    <a:ln>
                      <a:noFill/>
                    </a:ln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46" name="Line 119">
                  <a:extLst>
                    <a:ext uri="{FF2B5EF4-FFF2-40B4-BE49-F238E27FC236}">
                      <a16:creationId xmlns:a16="http://schemas.microsoft.com/office/drawing/2014/main" id="{3249A52F-40AC-480D-A63C-77C0FD33E3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333831" y="1441727"/>
                  <a:ext cx="0" cy="3381375"/>
                </a:xfrm>
                <a:prstGeom prst="line">
                  <a:avLst/>
                </a:prstGeom>
                <a:noFill/>
                <a:ln w="0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b="1"/>
                </a:p>
              </p:txBody>
            </p:sp>
          </p:grpSp>
          <p:sp>
            <p:nvSpPr>
              <p:cNvPr id="390" name="Frame">
                <a:extLst>
                  <a:ext uri="{FF2B5EF4-FFF2-40B4-BE49-F238E27FC236}">
                    <a16:creationId xmlns:a16="http://schemas.microsoft.com/office/drawing/2014/main" id="{92226BC6-8D0E-4CF4-8FEE-60E8D29B0184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982125" y="1946163"/>
                <a:ext cx="2517000" cy="253704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b="1"/>
              </a:p>
            </p:txBody>
          </p:sp>
        </p:grpSp>
      </p:grpSp>
      <p:grpSp>
        <p:nvGrpSpPr>
          <p:cNvPr id="560" name="Ellipsis">
            <a:extLst>
              <a:ext uri="{FF2B5EF4-FFF2-40B4-BE49-F238E27FC236}">
                <a16:creationId xmlns:a16="http://schemas.microsoft.com/office/drawing/2014/main" id="{5926C44D-9467-45D3-B227-7FB7568864AD}"/>
              </a:ext>
            </a:extLst>
          </p:cNvPr>
          <p:cNvGrpSpPr/>
          <p:nvPr/>
        </p:nvGrpSpPr>
        <p:grpSpPr>
          <a:xfrm>
            <a:off x="1548450" y="4100997"/>
            <a:ext cx="1700502" cy="527311"/>
            <a:chOff x="1548450" y="4100997"/>
            <a:chExt cx="1700502" cy="527311"/>
          </a:xfrm>
        </p:grpSpPr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40E20CE1-AA4D-4AA1-A72E-F9F0E3709303}"/>
                </a:ext>
              </a:extLst>
            </p:cNvPr>
            <p:cNvSpPr/>
            <p:nvPr/>
          </p:nvSpPr>
          <p:spPr>
            <a:xfrm>
              <a:off x="1551413" y="4107331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16C62859-3783-44D1-8192-D348DC65B586}"/>
                </a:ext>
              </a:extLst>
            </p:cNvPr>
            <p:cNvSpPr/>
            <p:nvPr/>
          </p:nvSpPr>
          <p:spPr>
            <a:xfrm>
              <a:off x="2374360" y="4100997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48C12A12-FAD2-4AAF-8112-4A8553687A54}"/>
                </a:ext>
              </a:extLst>
            </p:cNvPr>
            <p:cNvSpPr/>
            <p:nvPr/>
          </p:nvSpPr>
          <p:spPr>
            <a:xfrm>
              <a:off x="3203232" y="4107331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1F120344-F859-4185-9161-0F424D341B84}"/>
                </a:ext>
              </a:extLst>
            </p:cNvPr>
            <p:cNvSpPr/>
            <p:nvPr/>
          </p:nvSpPr>
          <p:spPr>
            <a:xfrm>
              <a:off x="1548450" y="4338219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44541FDF-41D2-4AC1-BA88-EE5362025E6D}"/>
                </a:ext>
              </a:extLst>
            </p:cNvPr>
            <p:cNvSpPr/>
            <p:nvPr/>
          </p:nvSpPr>
          <p:spPr>
            <a:xfrm>
              <a:off x="2371397" y="4331885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CAFFA09D-6586-4EBF-B9C5-E16613A65BA4}"/>
                </a:ext>
              </a:extLst>
            </p:cNvPr>
            <p:cNvSpPr/>
            <p:nvPr/>
          </p:nvSpPr>
          <p:spPr>
            <a:xfrm>
              <a:off x="3200269" y="4338219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B3D8E820-4A7A-416C-8940-ECFBE56BD0D1}"/>
                </a:ext>
              </a:extLst>
            </p:cNvPr>
            <p:cNvSpPr/>
            <p:nvPr/>
          </p:nvSpPr>
          <p:spPr>
            <a:xfrm>
              <a:off x="1551413" y="4582588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A5E9D5E1-180C-40E1-9F2D-649D554672BC}"/>
                </a:ext>
              </a:extLst>
            </p:cNvPr>
            <p:cNvSpPr/>
            <p:nvPr/>
          </p:nvSpPr>
          <p:spPr>
            <a:xfrm>
              <a:off x="2374360" y="457625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E73929A8-DDAA-4EC7-B56A-005C103F2F8E}"/>
                </a:ext>
              </a:extLst>
            </p:cNvPr>
            <p:cNvSpPr/>
            <p:nvPr/>
          </p:nvSpPr>
          <p:spPr>
            <a:xfrm>
              <a:off x="3203232" y="4582588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61" name="Classifier">
            <a:extLst>
              <a:ext uri="{FF2B5EF4-FFF2-40B4-BE49-F238E27FC236}">
                <a16:creationId xmlns:a16="http://schemas.microsoft.com/office/drawing/2014/main" id="{7DF18582-0551-49A7-BF4E-B3B87D135DFA}"/>
              </a:ext>
            </a:extLst>
          </p:cNvPr>
          <p:cNvCxnSpPr>
            <a:cxnSpLocks/>
          </p:cNvCxnSpPr>
          <p:nvPr/>
        </p:nvCxnSpPr>
        <p:spPr>
          <a:xfrm flipV="1">
            <a:off x="5989377" y="1961527"/>
            <a:ext cx="2459644" cy="25108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Rectangle 265">
            <a:extLst>
              <a:ext uri="{FF2B5EF4-FFF2-40B4-BE49-F238E27FC236}">
                <a16:creationId xmlns:a16="http://schemas.microsoft.com/office/drawing/2014/main" id="{5DB8ABCC-7DDE-4445-821D-1A3A4F562533}"/>
              </a:ext>
            </a:extLst>
          </p:cNvPr>
          <p:cNvSpPr/>
          <p:nvPr/>
        </p:nvSpPr>
        <p:spPr>
          <a:xfrm>
            <a:off x="159391" y="885948"/>
            <a:ext cx="5116442" cy="523220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Key idea: Feature vectors are points in multidimensional space. A lot of ML problems have solutions in geometry.</a:t>
            </a:r>
          </a:p>
        </p:txBody>
      </p:sp>
    </p:spTree>
    <p:extLst>
      <p:ext uri="{BB962C8B-B14F-4D97-AF65-F5344CB8AC3E}">
        <p14:creationId xmlns:p14="http://schemas.microsoft.com/office/powerpoint/2010/main" val="35744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0" grpId="0" animBg="1"/>
      <p:bldP spid="299" grpId="0" animBg="1"/>
      <p:bldP spid="298" grpId="0" animBg="1"/>
      <p:bldP spid="297" grpId="0" animBg="1"/>
      <p:bldP spid="296" grpId="0" animBg="1"/>
      <p:bldP spid="295" grpId="0" animBg="1"/>
      <p:bldP spid="294" grpId="0" animBg="1"/>
      <p:bldP spid="302" grpId="0" animBg="1"/>
      <p:bldP spid="303" grpId="0" animBg="1"/>
      <p:bldP spid="304" grpId="0" animBg="1"/>
      <p:bldP spid="307" grpId="0" animBg="1"/>
      <p:bldP spid="308" grpId="0" animBg="1"/>
      <p:bldP spid="309" grpId="0" animBg="1"/>
      <p:bldP spid="310" grpId="0" animBg="1"/>
      <p:bldP spid="311" grpId="0" animBg="1"/>
      <p:bldP spid="3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101B8-97FF-4BC5-9589-BEC9DFEA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unsupervised learning work?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40F599-82CF-4B7A-8F0F-983E553ED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533" y="570966"/>
            <a:ext cx="4036843" cy="55233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EF0F9D-3E93-4C0F-8B29-1C61B98EB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533" y="570966"/>
            <a:ext cx="4036843" cy="55233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C9BA44-C893-46D5-8CEF-77385A294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6533" y="570966"/>
            <a:ext cx="4036843" cy="55233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C63BEA-FAD0-43A5-9A32-318A367E98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6533" y="570966"/>
            <a:ext cx="4036843" cy="55233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EEB983-0DDA-4DC0-83B5-7ED867F428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6533" y="570966"/>
            <a:ext cx="4036843" cy="55233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850FB2-D5B9-4DAD-823C-ABAD1C1966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6533" y="570966"/>
            <a:ext cx="4036843" cy="55233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BB4FED-9D9A-405C-A5C1-479CF063E9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6533" y="570966"/>
            <a:ext cx="4036843" cy="55233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5DA5D1-2739-4590-8D73-CFD5A41BFB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6533" y="570966"/>
            <a:ext cx="4036843" cy="55233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E5F13C3-865D-43AC-906F-93CD843BBC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06533" y="570966"/>
            <a:ext cx="4036843" cy="55233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768403-4462-4B30-A061-95150200DA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06533" y="570966"/>
            <a:ext cx="4036843" cy="55233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74CA348-904C-42C6-9DD2-79055ECDBA5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06533" y="570966"/>
            <a:ext cx="4036843" cy="552336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AD56A88-77BB-48A2-A399-8BCF17BB9004}"/>
              </a:ext>
            </a:extLst>
          </p:cNvPr>
          <p:cNvSpPr/>
          <p:nvPr/>
        </p:nvSpPr>
        <p:spPr>
          <a:xfrm>
            <a:off x="1586257" y="570966"/>
            <a:ext cx="5116442" cy="13808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en-US" sz="1400" dirty="0"/>
              <a:t>Unstructured 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E14C90-F5A4-4899-A248-5237E4F989E3}"/>
              </a:ext>
            </a:extLst>
          </p:cNvPr>
          <p:cNvSpPr/>
          <p:nvPr/>
        </p:nvSpPr>
        <p:spPr>
          <a:xfrm>
            <a:off x="1586257" y="570966"/>
            <a:ext cx="5116442" cy="13808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en-US" sz="1400" dirty="0"/>
              <a:t>Place five means at random locations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96F5ED-2281-47CF-BCAA-3D77A3B17272}"/>
              </a:ext>
            </a:extLst>
          </p:cNvPr>
          <p:cNvSpPr/>
          <p:nvPr/>
        </p:nvSpPr>
        <p:spPr>
          <a:xfrm>
            <a:off x="1586257" y="570966"/>
            <a:ext cx="5116442" cy="13808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en-US" sz="1400" dirty="0"/>
              <a:t>Find “friends” of each mean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E6DB98-8760-40BD-B5B5-54F9F86DAB47}"/>
              </a:ext>
            </a:extLst>
          </p:cNvPr>
          <p:cNvSpPr/>
          <p:nvPr/>
        </p:nvSpPr>
        <p:spPr>
          <a:xfrm>
            <a:off x="1586257" y="570966"/>
            <a:ext cx="5116442" cy="13808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en-US" sz="1400" dirty="0"/>
              <a:t>Replace each mean with mean of its set of friends.</a:t>
            </a:r>
          </a:p>
          <a:p>
            <a:r>
              <a:rPr lang="en-US" sz="1400" dirty="0"/>
              <a:t>                       Iterate … 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720FE2-0023-453E-8B01-E8AA1119C590}"/>
              </a:ext>
            </a:extLst>
          </p:cNvPr>
          <p:cNvSpPr/>
          <p:nvPr/>
        </p:nvSpPr>
        <p:spPr>
          <a:xfrm>
            <a:off x="1586257" y="570966"/>
            <a:ext cx="5116442" cy="13808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en-US" sz="1400" dirty="0"/>
              <a:t>Replace each mean with mean of its set of friends.</a:t>
            </a:r>
          </a:p>
          <a:p>
            <a:r>
              <a:rPr lang="en-US" sz="1400" dirty="0"/>
              <a:t>                       Iterate … 1, 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525C93-EB96-4F8C-98FA-C08D093578E9}"/>
              </a:ext>
            </a:extLst>
          </p:cNvPr>
          <p:cNvSpPr/>
          <p:nvPr/>
        </p:nvSpPr>
        <p:spPr>
          <a:xfrm>
            <a:off x="1586257" y="570966"/>
            <a:ext cx="5116442" cy="13808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en-US" sz="1400" dirty="0"/>
              <a:t>Replace each mean with mean of its set of friends.</a:t>
            </a:r>
          </a:p>
          <a:p>
            <a:r>
              <a:rPr lang="en-US" sz="1400" dirty="0"/>
              <a:t>                       Iterate … 1, 2, 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0CEC72-B564-46A9-A6B6-9DB25BF57F94}"/>
              </a:ext>
            </a:extLst>
          </p:cNvPr>
          <p:cNvSpPr/>
          <p:nvPr/>
        </p:nvSpPr>
        <p:spPr>
          <a:xfrm>
            <a:off x="1586257" y="570966"/>
            <a:ext cx="5116442" cy="13808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en-US" sz="1400" dirty="0"/>
              <a:t>Replace each mean with mean of its set of friends.</a:t>
            </a:r>
          </a:p>
          <a:p>
            <a:r>
              <a:rPr lang="en-US" sz="1400" dirty="0"/>
              <a:t>                       Iterate … 1, 2, 3, 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AB9B843-7DD9-499D-AB9C-F6430DFD04DC}"/>
              </a:ext>
            </a:extLst>
          </p:cNvPr>
          <p:cNvSpPr/>
          <p:nvPr/>
        </p:nvSpPr>
        <p:spPr>
          <a:xfrm>
            <a:off x="1586257" y="570966"/>
            <a:ext cx="5116442" cy="13808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en-US" sz="1400" dirty="0"/>
              <a:t>Replace each mean with mean of its set of friends.</a:t>
            </a:r>
          </a:p>
          <a:p>
            <a:r>
              <a:rPr lang="en-US" sz="1400" dirty="0"/>
              <a:t>                       Iterate … 1, 2, 3, 4, 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214EBE3-74ED-4A87-8DB0-4701F424B359}"/>
              </a:ext>
            </a:extLst>
          </p:cNvPr>
          <p:cNvSpPr/>
          <p:nvPr/>
        </p:nvSpPr>
        <p:spPr>
          <a:xfrm>
            <a:off x="1586257" y="570966"/>
            <a:ext cx="5116442" cy="13808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en-US" sz="1400" dirty="0"/>
              <a:t>Replace each mean with mean of its set of friends.</a:t>
            </a:r>
          </a:p>
          <a:p>
            <a:r>
              <a:rPr lang="en-US" sz="1400" dirty="0"/>
              <a:t>                       Iterate … 1, 2, 3, 4, 5, 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6D1A317-8C8E-4578-8FB7-E911EAEA821B}"/>
              </a:ext>
            </a:extLst>
          </p:cNvPr>
          <p:cNvSpPr/>
          <p:nvPr/>
        </p:nvSpPr>
        <p:spPr>
          <a:xfrm>
            <a:off x="1586257" y="570966"/>
            <a:ext cx="5116442" cy="13808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en-US" sz="1400" dirty="0"/>
              <a:t>Replace each mean with mean of its set of friends.</a:t>
            </a:r>
          </a:p>
          <a:p>
            <a:r>
              <a:rPr lang="en-US" sz="1400" dirty="0"/>
              <a:t>                       Iterate … 1, 2, 3, 4, 5, 6, 7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EE3B81B-C2A6-45C0-9BC5-0DF3B883A051}"/>
              </a:ext>
            </a:extLst>
          </p:cNvPr>
          <p:cNvSpPr/>
          <p:nvPr/>
        </p:nvSpPr>
        <p:spPr>
          <a:xfrm>
            <a:off x="1586257" y="570966"/>
            <a:ext cx="5116442" cy="138081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en-US" sz="1400" dirty="0"/>
              <a:t>Replace each mean with mean of its set of friends.</a:t>
            </a:r>
          </a:p>
          <a:p>
            <a:r>
              <a:rPr lang="en-US" sz="1400" dirty="0"/>
              <a:t>                       Iterate … 1, 2, 3, 4, 5, 6, 7, 8. DONE!</a:t>
            </a:r>
          </a:p>
        </p:txBody>
      </p:sp>
    </p:spTree>
    <p:extLst>
      <p:ext uri="{BB962C8B-B14F-4D97-AF65-F5344CB8AC3E}">
        <p14:creationId xmlns:p14="http://schemas.microsoft.com/office/powerpoint/2010/main" val="837474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01123-E9A8-4887-A3B1-3A14AD6DDF7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CDD791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Topic 1 Summary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FE9A9C-A2E4-4726-97A6-86BBDD467D53}"/>
              </a:ext>
            </a:extLst>
          </p:cNvPr>
          <p:cNvSpPr/>
          <p:nvPr/>
        </p:nvSpPr>
        <p:spPr>
          <a:xfrm>
            <a:off x="1326330" y="832015"/>
            <a:ext cx="6491335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Here is what you learned in Topic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working definition of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... supervised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... unsupervised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Histograms are easy to understand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Your first classifier: A pair of histograms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Once you understand histogram classifiers, you understand Bayesian classifiers. Because they too are histogram classifiers. Well. Sort of. They are formula-based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probability density function (PDF) is nothing but a histogram, albeit idealized and normalized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Given an input sample with some features (measurements), classifiers compute the most probable class label by first internally computing all posterior probabilities, and then checking which class is most probable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 then there is another thing. This is a huge insight! But, sorry, you have to do Assignment 1 to get it.</a:t>
            </a:r>
          </a:p>
        </p:txBody>
      </p:sp>
    </p:spTree>
    <p:extLst>
      <p:ext uri="{BB962C8B-B14F-4D97-AF65-F5344CB8AC3E}">
        <p14:creationId xmlns:p14="http://schemas.microsoft.com/office/powerpoint/2010/main" val="158772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771559" y="2153959"/>
            <a:ext cx="7600879" cy="1527673"/>
            <a:chOff x="719090" y="3585864"/>
            <a:chExt cx="7600879" cy="152767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9090" y="3585864"/>
              <a:ext cx="7600879" cy="152767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7" name="Rectangle 6"/>
            <p:cNvSpPr/>
            <p:nvPr/>
          </p:nvSpPr>
          <p:spPr>
            <a:xfrm>
              <a:off x="7483876" y="3585864"/>
              <a:ext cx="836093" cy="1527673"/>
            </a:xfrm>
            <a:prstGeom prst="rect">
              <a:avLst/>
            </a:prstGeom>
            <a:solidFill>
              <a:srgbClr val="FFFF00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553593" y="3746377"/>
            <a:ext cx="5513032" cy="1516322"/>
            <a:chOff x="1553593" y="3746377"/>
            <a:chExt cx="5513032" cy="1516322"/>
          </a:xfrm>
        </p:grpSpPr>
        <p:sp>
          <p:nvSpPr>
            <p:cNvPr id="8" name="TextBox 7"/>
            <p:cNvSpPr txBox="1"/>
            <p:nvPr/>
          </p:nvSpPr>
          <p:spPr>
            <a:xfrm>
              <a:off x="4208016" y="4893367"/>
              <a:ext cx="992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Features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1553593" y="3746378"/>
              <a:ext cx="2451351" cy="113268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2334827" y="3746377"/>
              <a:ext cx="1821037" cy="11220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 flipV="1">
              <a:off x="3382393" y="3746378"/>
              <a:ext cx="996512" cy="11469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 flipV="1">
              <a:off x="4208016" y="3746378"/>
              <a:ext cx="447497" cy="114844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 flipV="1">
              <a:off x="4857200" y="3746377"/>
              <a:ext cx="12480" cy="11326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5009491" y="3746377"/>
              <a:ext cx="503542" cy="11326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5142403" y="3746377"/>
              <a:ext cx="1222886" cy="11326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5337153" y="3746378"/>
              <a:ext cx="1729472" cy="113268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1376039" y="2707689"/>
            <a:ext cx="5894773" cy="2918438"/>
            <a:chOff x="1376039" y="2707689"/>
            <a:chExt cx="5894773" cy="2918438"/>
          </a:xfrm>
        </p:grpSpPr>
        <p:sp>
          <p:nvSpPr>
            <p:cNvPr id="38" name="Rectangle 37"/>
            <p:cNvSpPr/>
            <p:nvPr/>
          </p:nvSpPr>
          <p:spPr>
            <a:xfrm>
              <a:off x="1376039" y="2707689"/>
              <a:ext cx="5894773" cy="133165"/>
            </a:xfrm>
            <a:prstGeom prst="rect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376039" y="5256795"/>
              <a:ext cx="2095130" cy="369332"/>
            </a:xfrm>
            <a:prstGeom prst="rect">
              <a:avLst/>
            </a:prstGeom>
            <a:solidFill>
              <a:srgbClr val="FFFF00">
                <a:alpha val="2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>
                  <a:solidFill>
                    <a:schemeClr val="tx1"/>
                  </a:solidFill>
                </a:rPr>
                <a:t>Feature Vector</a:t>
              </a:r>
            </a:p>
          </p:txBody>
        </p:sp>
        <p:cxnSp>
          <p:nvCxnSpPr>
            <p:cNvPr id="41" name="Elbow Connector 40"/>
            <p:cNvCxnSpPr>
              <a:cxnSpLocks/>
              <a:stCxn id="39" idx="1"/>
              <a:endCxn id="38" idx="1"/>
            </p:cNvCxnSpPr>
            <p:nvPr/>
          </p:nvCxnSpPr>
          <p:spPr>
            <a:xfrm rot="10800000">
              <a:off x="1376039" y="2774273"/>
              <a:ext cx="12700" cy="2667189"/>
            </a:xfrm>
            <a:prstGeom prst="bentConnector3">
              <a:avLst>
                <a:gd name="adj1" fmla="val 180000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7375546" y="3760687"/>
            <a:ext cx="1157689" cy="985526"/>
            <a:chOff x="7375546" y="3760687"/>
            <a:chExt cx="1157689" cy="985526"/>
          </a:xfrm>
        </p:grpSpPr>
        <p:sp>
          <p:nvSpPr>
            <p:cNvPr id="42" name="TextBox 41"/>
            <p:cNvSpPr txBox="1"/>
            <p:nvPr/>
          </p:nvSpPr>
          <p:spPr>
            <a:xfrm>
              <a:off x="7375546" y="4376881"/>
              <a:ext cx="11576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Class label</a:t>
              </a: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flipH="1" flipV="1">
              <a:off x="7752800" y="3760687"/>
              <a:ext cx="6161" cy="55918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1313893" y="1356637"/>
            <a:ext cx="6041143" cy="801824"/>
            <a:chOff x="1313893" y="1356637"/>
            <a:chExt cx="6041143" cy="801824"/>
          </a:xfrm>
        </p:grpSpPr>
        <p:sp>
          <p:nvSpPr>
            <p:cNvPr id="45" name="TextBox 44"/>
            <p:cNvSpPr txBox="1"/>
            <p:nvPr/>
          </p:nvSpPr>
          <p:spPr>
            <a:xfrm rot="16200000">
              <a:off x="1106561" y="1642490"/>
              <a:ext cx="722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Ordinal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 rot="16200000">
              <a:off x="1640181" y="1603661"/>
              <a:ext cx="8018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Nominal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 rot="16200000">
              <a:off x="5270189" y="1642491"/>
              <a:ext cx="7224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Ordinal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 rot="16200000">
              <a:off x="6026763" y="1603660"/>
              <a:ext cx="8018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Nominal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 rot="16200000">
              <a:off x="4457026" y="1603661"/>
              <a:ext cx="8018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Nominal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 rot="16200000">
              <a:off x="3741847" y="1603661"/>
              <a:ext cx="8018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Nominal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 rot="16200000">
              <a:off x="2694617" y="1603661"/>
              <a:ext cx="8018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Nominal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 rot="16200000">
              <a:off x="6800236" y="1603661"/>
              <a:ext cx="8018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Nominal</a:t>
              </a:r>
            </a:p>
          </p:txBody>
        </p:sp>
      </p:grpSp>
      <p:sp>
        <p:nvSpPr>
          <p:cNvPr id="9" name="Rounded Rectangle 8"/>
          <p:cNvSpPr/>
          <p:nvPr/>
        </p:nvSpPr>
        <p:spPr>
          <a:xfrm>
            <a:off x="275208" y="710208"/>
            <a:ext cx="8487052" cy="5397629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693476" y="713258"/>
            <a:ext cx="1638782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Training Set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CDD791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Excuse to introduce some jargon</a:t>
            </a:r>
          </a:p>
        </p:txBody>
      </p:sp>
    </p:spTree>
    <p:extLst>
      <p:ext uri="{BB962C8B-B14F-4D97-AF65-F5344CB8AC3E}">
        <p14:creationId xmlns:p14="http://schemas.microsoft.com/office/powerpoint/2010/main" val="21190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10187"/>
          <a:stretch/>
        </p:blipFill>
        <p:spPr>
          <a:xfrm>
            <a:off x="35487" y="1087517"/>
            <a:ext cx="9059179" cy="46829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0187"/>
          <a:stretch/>
        </p:blipFill>
        <p:spPr>
          <a:xfrm>
            <a:off x="35486" y="1087517"/>
            <a:ext cx="9059179" cy="46829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10187"/>
          <a:stretch/>
        </p:blipFill>
        <p:spPr>
          <a:xfrm>
            <a:off x="35485" y="1087517"/>
            <a:ext cx="9059179" cy="468296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562065" y="2886408"/>
            <a:ext cx="568554" cy="276999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Query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623188" y="2886408"/>
            <a:ext cx="822213" cy="276999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Prediction</a:t>
            </a:r>
          </a:p>
        </p:txBody>
      </p:sp>
      <p:cxnSp>
        <p:nvCxnSpPr>
          <p:cNvPr id="5" name="Elbow Connector 4"/>
          <p:cNvCxnSpPr>
            <a:stCxn id="13" idx="3"/>
          </p:cNvCxnSpPr>
          <p:nvPr/>
        </p:nvCxnSpPr>
        <p:spPr>
          <a:xfrm flipH="1">
            <a:off x="8149702" y="3024908"/>
            <a:ext cx="295699" cy="792488"/>
          </a:xfrm>
          <a:prstGeom prst="bentConnector3">
            <a:avLst>
              <a:gd name="adj1" fmla="val -7730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96650" y="3746372"/>
            <a:ext cx="6640497" cy="142044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i="1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>
            <a:stCxn id="12" idx="2"/>
          </p:cNvCxnSpPr>
          <p:nvPr/>
        </p:nvCxnSpPr>
        <p:spPr>
          <a:xfrm>
            <a:off x="6846342" y="3163407"/>
            <a:ext cx="0" cy="5919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CDD791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Bob’s fate is decided by this piece of software</a:t>
            </a:r>
          </a:p>
        </p:txBody>
      </p:sp>
    </p:spTree>
    <p:extLst>
      <p:ext uri="{BB962C8B-B14F-4D97-AF65-F5344CB8AC3E}">
        <p14:creationId xmlns:p14="http://schemas.microsoft.com/office/powerpoint/2010/main" val="325067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973388" y="1087438"/>
            <a:ext cx="2016125" cy="120808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tx1"/>
                </a:solidFill>
              </a:rPr>
              <a:t>Classifier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04800" y="1430338"/>
            <a:ext cx="23272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800"/>
              <a:t>Feature Vector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599113" y="1430338"/>
            <a:ext cx="289083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800"/>
              <a:t>Output Class Label</a:t>
            </a:r>
          </a:p>
        </p:txBody>
      </p:sp>
      <p:cxnSp>
        <p:nvCxnSpPr>
          <p:cNvPr id="11" name="Straight Arrow Connector 10"/>
          <p:cNvCxnSpPr>
            <a:stCxn id="8" idx="3"/>
            <a:endCxn id="5" idx="1"/>
          </p:cNvCxnSpPr>
          <p:nvPr/>
        </p:nvCxnSpPr>
        <p:spPr>
          <a:xfrm>
            <a:off x="2632075" y="1690688"/>
            <a:ext cx="34131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3"/>
            <a:endCxn id="9" idx="1"/>
          </p:cNvCxnSpPr>
          <p:nvPr/>
        </p:nvCxnSpPr>
        <p:spPr>
          <a:xfrm flipV="1">
            <a:off x="4989513" y="1690688"/>
            <a:ext cx="6096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973388" y="3611563"/>
            <a:ext cx="2016125" cy="120808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tx1"/>
                </a:solidFill>
              </a:rPr>
              <a:t>Learning Algorithm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39750" y="3952875"/>
            <a:ext cx="18557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800"/>
              <a:t>Training set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302375" y="3952875"/>
            <a:ext cx="14859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800"/>
              <a:t>Classifier</a:t>
            </a:r>
          </a:p>
        </p:txBody>
      </p:sp>
      <p:cxnSp>
        <p:nvCxnSpPr>
          <p:cNvPr id="17" name="Straight Arrow Connector 16"/>
          <p:cNvCxnSpPr>
            <a:stCxn id="15" idx="3"/>
            <a:endCxn id="12" idx="1"/>
          </p:cNvCxnSpPr>
          <p:nvPr/>
        </p:nvCxnSpPr>
        <p:spPr>
          <a:xfrm>
            <a:off x="2395538" y="4214813"/>
            <a:ext cx="5778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3"/>
            <a:endCxn id="16" idx="1"/>
          </p:cNvCxnSpPr>
          <p:nvPr/>
        </p:nvCxnSpPr>
        <p:spPr>
          <a:xfrm flipV="1">
            <a:off x="4989513" y="4214813"/>
            <a:ext cx="13128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274638" y="725488"/>
            <a:ext cx="8488362" cy="1920875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539750" y="731838"/>
            <a:ext cx="2133600" cy="46196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chemeClr val="bg1"/>
                </a:solidFill>
              </a:rPr>
              <a:t>Classifier Usage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74638" y="3295650"/>
            <a:ext cx="8488362" cy="1920875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539750" y="3302000"/>
            <a:ext cx="2212975" cy="46196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chemeClr val="bg1"/>
                </a:solidFill>
              </a:rPr>
              <a:t>Classifier Design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436563" y="4330700"/>
            <a:ext cx="206216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(Feature Vectors+</a:t>
            </a:r>
          </a:p>
          <a:p>
            <a:pPr algn="ctr" eaLnBrk="1" hangingPunct="1"/>
            <a:r>
              <a:rPr lang="en-US" altLang="en-US"/>
              <a:t>Known Class Labels)</a:t>
            </a:r>
          </a:p>
        </p:txBody>
      </p:sp>
      <p:sp>
        <p:nvSpPr>
          <p:cNvPr id="18450" name="Title 1"/>
          <p:cNvSpPr>
            <a:spLocks noGrp="1"/>
          </p:cNvSpPr>
          <p:nvPr>
            <p:ph type="title"/>
          </p:nvPr>
        </p:nvSpPr>
        <p:spPr>
          <a:solidFill>
            <a:srgbClr val="CDD791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en-US" dirty="0"/>
              <a:t>Working definition: Oh… So, this is machine learning?</a:t>
            </a: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304800" y="5407025"/>
            <a:ext cx="7869398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000" dirty="0">
                <a:solidFill>
                  <a:srgbClr val="FFFF00"/>
                </a:solidFill>
              </a:rPr>
              <a:t>This is also known as supervised learning (learning from labeled examples)</a:t>
            </a:r>
          </a:p>
        </p:txBody>
      </p:sp>
    </p:spTree>
    <p:extLst>
      <p:ext uri="{BB962C8B-B14F-4D97-AF65-F5344CB8AC3E}">
        <p14:creationId xmlns:p14="http://schemas.microsoft.com/office/powerpoint/2010/main" val="253573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/>
      <p:bldP spid="12" grpId="0" animBg="1"/>
      <p:bldP spid="15" grpId="0"/>
      <p:bldP spid="16" grpId="0"/>
      <p:bldP spid="19" grpId="0" animBg="1"/>
      <p:bldP spid="20" grpId="0" animBg="1"/>
      <p:bldP spid="21" grpId="0" animBg="1"/>
      <p:bldP spid="22" grpId="0" animBg="1"/>
      <p:bldP spid="24" grpId="0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00375" y="2346733"/>
            <a:ext cx="2016125" cy="12065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tx1"/>
                </a:solidFill>
              </a:rPr>
              <a:t>Classifier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33552" y="2472929"/>
            <a:ext cx="1799971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800" dirty="0"/>
              <a:t>Feature Vectors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168046" y="2467373"/>
            <a:ext cx="207364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800" dirty="0"/>
              <a:t>Groupings or</a:t>
            </a:r>
          </a:p>
          <a:p>
            <a:pPr algn="ctr" eaLnBrk="1" hangingPunct="1"/>
            <a:r>
              <a:rPr lang="en-US" altLang="en-US" sz="2800" dirty="0"/>
              <a:t>Clusters</a:t>
            </a:r>
          </a:p>
        </p:txBody>
      </p:sp>
      <p:cxnSp>
        <p:nvCxnSpPr>
          <p:cNvPr id="11" name="Straight Arrow Connector 10"/>
          <p:cNvCxnSpPr>
            <a:stCxn id="8" idx="3"/>
            <a:endCxn id="5" idx="1"/>
          </p:cNvCxnSpPr>
          <p:nvPr/>
        </p:nvCxnSpPr>
        <p:spPr>
          <a:xfrm>
            <a:off x="2533523" y="2949983"/>
            <a:ext cx="4668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3"/>
            <a:endCxn id="9" idx="1"/>
          </p:cNvCxnSpPr>
          <p:nvPr/>
        </p:nvCxnSpPr>
        <p:spPr>
          <a:xfrm flipV="1">
            <a:off x="5016500" y="2944427"/>
            <a:ext cx="1151546" cy="55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01625" y="1984783"/>
            <a:ext cx="8486775" cy="1919288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566738" y="1989546"/>
            <a:ext cx="2133600" cy="46196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chemeClr val="bg1"/>
                </a:solidFill>
              </a:rPr>
              <a:t>Classifier Usage</a:t>
            </a:r>
          </a:p>
        </p:txBody>
      </p:sp>
      <p:sp>
        <p:nvSpPr>
          <p:cNvPr id="19466" name="Title 1"/>
          <p:cNvSpPr>
            <a:spLocks noGrp="1"/>
          </p:cNvSpPr>
          <p:nvPr>
            <p:ph type="title"/>
          </p:nvPr>
        </p:nvSpPr>
        <p:spPr>
          <a:solidFill>
            <a:srgbClr val="CDD791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en-US" dirty="0"/>
              <a:t>Working definition: Is that all there is to it?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01625" y="4266021"/>
            <a:ext cx="8488927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000" dirty="0">
                <a:solidFill>
                  <a:srgbClr val="FFFF00"/>
                </a:solidFill>
              </a:rPr>
              <a:t>This is also known as </a:t>
            </a:r>
            <a:r>
              <a:rPr lang="en-US" altLang="en-US" sz="2000" b="1" i="1" dirty="0">
                <a:solidFill>
                  <a:srgbClr val="FFFF00"/>
                </a:solidFill>
              </a:rPr>
              <a:t>unsupervised learning</a:t>
            </a:r>
            <a:r>
              <a:rPr lang="en-US" altLang="en-US" sz="2000" dirty="0">
                <a:solidFill>
                  <a:srgbClr val="FFFF00"/>
                </a:solidFill>
              </a:rPr>
              <a:t> (learning without labeled examples)</a:t>
            </a:r>
          </a:p>
        </p:txBody>
      </p:sp>
    </p:spTree>
    <p:extLst>
      <p:ext uri="{BB962C8B-B14F-4D97-AF65-F5344CB8AC3E}">
        <p14:creationId xmlns:p14="http://schemas.microsoft.com/office/powerpoint/2010/main" val="94640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/>
      <p:bldP spid="19" grpId="0" animBg="1"/>
      <p:bldP spid="20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DF048-22E0-4E7F-AC31-96B95E3EDCB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CDD791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Supervised Learning</a:t>
            </a:r>
          </a:p>
        </p:txBody>
      </p:sp>
      <p:pic>
        <p:nvPicPr>
          <p:cNvPr id="162" name="Picture 161">
            <a:extLst>
              <a:ext uri="{FF2B5EF4-FFF2-40B4-BE49-F238E27FC236}">
                <a16:creationId xmlns:a16="http://schemas.microsoft.com/office/drawing/2014/main" id="{F20500B5-8D86-4A64-8D1B-0DE3AF811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21" y="1245169"/>
            <a:ext cx="1308398" cy="4763585"/>
          </a:xfrm>
          <a:prstGeom prst="rect">
            <a:avLst/>
          </a:prstGeom>
        </p:spPr>
      </p:pic>
      <p:sp>
        <p:nvSpPr>
          <p:cNvPr id="171" name="Rectangle 170">
            <a:extLst>
              <a:ext uri="{FF2B5EF4-FFF2-40B4-BE49-F238E27FC236}">
                <a16:creationId xmlns:a16="http://schemas.microsoft.com/office/drawing/2014/main" id="{BD90419A-62AB-4FA1-9D5D-BF90723C48D3}"/>
              </a:ext>
            </a:extLst>
          </p:cNvPr>
          <p:cNvSpPr/>
          <p:nvPr/>
        </p:nvSpPr>
        <p:spPr>
          <a:xfrm>
            <a:off x="748536" y="746231"/>
            <a:ext cx="1283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b="1" u="sng" dirty="0"/>
              <a:t>Training set</a:t>
            </a: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B3DD2E19-AA0A-4D17-A17C-86B9FE2D6BBF}"/>
              </a:ext>
            </a:extLst>
          </p:cNvPr>
          <p:cNvGrpSpPr/>
          <p:nvPr/>
        </p:nvGrpSpPr>
        <p:grpSpPr>
          <a:xfrm>
            <a:off x="3203128" y="1245169"/>
            <a:ext cx="3531012" cy="824944"/>
            <a:chOff x="3203128" y="1245169"/>
            <a:chExt cx="3531012" cy="824944"/>
          </a:xfrm>
        </p:grpSpPr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FF2CB300-E1CD-4183-8E76-55FBBC61C3F2}"/>
                </a:ext>
              </a:extLst>
            </p:cNvPr>
            <p:cNvGrpSpPr/>
            <p:nvPr/>
          </p:nvGrpSpPr>
          <p:grpSpPr>
            <a:xfrm>
              <a:off x="3203128" y="1245169"/>
              <a:ext cx="3531012" cy="824944"/>
              <a:chOff x="1398589" y="1087438"/>
              <a:chExt cx="5170982" cy="1208087"/>
            </a:xfrm>
          </p:grpSpPr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6743CB0D-F831-4493-AE40-476D29B4FAE6}"/>
                  </a:ext>
                </a:extLst>
              </p:cNvPr>
              <p:cNvSpPr/>
              <p:nvPr/>
            </p:nvSpPr>
            <p:spPr>
              <a:xfrm>
                <a:off x="2973389" y="1087438"/>
                <a:ext cx="2016125" cy="120808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b="1" dirty="0">
                    <a:solidFill>
                      <a:schemeClr val="tx1"/>
                    </a:solidFill>
                  </a:rPr>
                  <a:t>Classifier</a:t>
                </a:r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96686FC1-D1E8-4627-8184-7B2B746B6E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8589" y="1421048"/>
                <a:ext cx="1133473" cy="5408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b="1" dirty="0">
                    <a:latin typeface="+mn-lt"/>
                  </a:rPr>
                  <a:t>Query</a:t>
                </a:r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30DA5FD8-0592-49D3-9DCC-33AB9EA4F3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0839" y="1421048"/>
                <a:ext cx="1138732" cy="5408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b="1" dirty="0">
                    <a:latin typeface="+mn-lt"/>
                  </a:rPr>
                  <a:t>Result</a:t>
                </a:r>
              </a:p>
            </p:txBody>
          </p:sp>
          <p:cxnSp>
            <p:nvCxnSpPr>
              <p:cNvPr id="175" name="Straight Arrow Connector 174">
                <a:extLst>
                  <a:ext uri="{FF2B5EF4-FFF2-40B4-BE49-F238E27FC236}">
                    <a16:creationId xmlns:a16="http://schemas.microsoft.com/office/drawing/2014/main" id="{19A43438-5534-4008-B6A8-7069B1F1E28A}"/>
                  </a:ext>
                </a:extLst>
              </p:cNvPr>
              <p:cNvCxnSpPr>
                <a:stCxn id="173" idx="3"/>
                <a:endCxn id="172" idx="1"/>
              </p:cNvCxnSpPr>
              <p:nvPr/>
            </p:nvCxnSpPr>
            <p:spPr>
              <a:xfrm>
                <a:off x="2532062" y="1691481"/>
                <a:ext cx="441326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Arrow Connector 175">
                <a:extLst>
                  <a:ext uri="{FF2B5EF4-FFF2-40B4-BE49-F238E27FC236}">
                    <a16:creationId xmlns:a16="http://schemas.microsoft.com/office/drawing/2014/main" id="{91960E28-F6FB-4025-8E4E-CBE5E6595DCE}"/>
                  </a:ext>
                </a:extLst>
              </p:cNvPr>
              <p:cNvCxnSpPr>
                <a:stCxn id="172" idx="3"/>
                <a:endCxn id="174" idx="1"/>
              </p:cNvCxnSpPr>
              <p:nvPr/>
            </p:nvCxnSpPr>
            <p:spPr>
              <a:xfrm>
                <a:off x="4989514" y="1691482"/>
                <a:ext cx="44132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E1AF02BF-B47E-4D99-9E75-35782FDB6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9625" y="1727213"/>
              <a:ext cx="381000" cy="342900"/>
            </a:xfrm>
            <a:prstGeom prst="rect">
              <a:avLst/>
            </a:prstGeom>
          </p:spPr>
        </p:pic>
        <p:pic>
          <p:nvPicPr>
            <p:cNvPr id="183" name="Picture 182">
              <a:extLst>
                <a:ext uri="{FF2B5EF4-FFF2-40B4-BE49-F238E27FC236}">
                  <a16:creationId xmlns:a16="http://schemas.microsoft.com/office/drawing/2014/main" id="{3E12D735-ED69-457F-A780-E55FD6A1C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77820" y="1769628"/>
              <a:ext cx="533400" cy="247650"/>
            </a:xfrm>
            <a:prstGeom prst="rect">
              <a:avLst/>
            </a:prstGeom>
          </p:spPr>
        </p:pic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2D4C9F86-D1E0-4718-BAB1-26A5489FB91C}"/>
              </a:ext>
            </a:extLst>
          </p:cNvPr>
          <p:cNvGrpSpPr/>
          <p:nvPr/>
        </p:nvGrpSpPr>
        <p:grpSpPr>
          <a:xfrm>
            <a:off x="3201333" y="3351320"/>
            <a:ext cx="3531012" cy="824944"/>
            <a:chOff x="3203128" y="2335605"/>
            <a:chExt cx="3531012" cy="824944"/>
          </a:xfrm>
        </p:grpSpPr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88FE77C9-DAB4-4E7E-8FF6-D4C494174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09150" y="2812439"/>
              <a:ext cx="361950" cy="342900"/>
            </a:xfrm>
            <a:prstGeom prst="rect">
              <a:avLst/>
            </a:prstGeom>
          </p:spPr>
        </p:pic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0F364C65-8BDA-4921-885C-FED8B1C98E60}"/>
                </a:ext>
              </a:extLst>
            </p:cNvPr>
            <p:cNvGrpSpPr/>
            <p:nvPr/>
          </p:nvGrpSpPr>
          <p:grpSpPr>
            <a:xfrm>
              <a:off x="3203128" y="2335605"/>
              <a:ext cx="3531012" cy="824944"/>
              <a:chOff x="3203128" y="1245169"/>
              <a:chExt cx="3531012" cy="824944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8CD0092D-4011-400A-8499-9C4178EE7C0F}"/>
                  </a:ext>
                </a:extLst>
              </p:cNvPr>
              <p:cNvGrpSpPr/>
              <p:nvPr/>
            </p:nvGrpSpPr>
            <p:grpSpPr>
              <a:xfrm>
                <a:off x="3203128" y="1245169"/>
                <a:ext cx="3531012" cy="824944"/>
                <a:chOff x="1398589" y="1087438"/>
                <a:chExt cx="5170982" cy="1208087"/>
              </a:xfrm>
            </p:grpSpPr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B87516B9-7E2D-40A2-A808-B08F97C091CB}"/>
                    </a:ext>
                  </a:extLst>
                </p:cNvPr>
                <p:cNvSpPr/>
                <p:nvPr/>
              </p:nvSpPr>
              <p:spPr>
                <a:xfrm>
                  <a:off x="2973389" y="1087438"/>
                  <a:ext cx="2016125" cy="1208087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b="1" dirty="0">
                      <a:solidFill>
                        <a:schemeClr val="tx1"/>
                      </a:solidFill>
                    </a:rPr>
                    <a:t>Classifier</a:t>
                  </a:r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C14E0CA6-E339-4F4A-88F4-B447682DBB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8589" y="1421048"/>
                  <a:ext cx="1133473" cy="54086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b="1" dirty="0">
                      <a:latin typeface="+mn-lt"/>
                    </a:rPr>
                    <a:t>Query</a:t>
                  </a:r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84972F33-C8B6-46A0-9005-C69245379D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30839" y="1421048"/>
                  <a:ext cx="1138732" cy="54086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b="1" dirty="0">
                      <a:latin typeface="+mn-lt"/>
                    </a:rPr>
                    <a:t>Result</a:t>
                  </a:r>
                </a:p>
              </p:txBody>
            </p:sp>
            <p:cxnSp>
              <p:nvCxnSpPr>
                <p:cNvPr id="193" name="Straight Arrow Connector 192">
                  <a:extLst>
                    <a:ext uri="{FF2B5EF4-FFF2-40B4-BE49-F238E27FC236}">
                      <a16:creationId xmlns:a16="http://schemas.microsoft.com/office/drawing/2014/main" id="{25A35875-13B3-4590-854C-836EF00D8FB3}"/>
                    </a:ext>
                  </a:extLst>
                </p:cNvPr>
                <p:cNvCxnSpPr>
                  <a:stCxn id="191" idx="3"/>
                  <a:endCxn id="190" idx="1"/>
                </p:cNvCxnSpPr>
                <p:nvPr/>
              </p:nvCxnSpPr>
              <p:spPr>
                <a:xfrm>
                  <a:off x="2532062" y="1691481"/>
                  <a:ext cx="441326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Arrow Connector 193">
                  <a:extLst>
                    <a:ext uri="{FF2B5EF4-FFF2-40B4-BE49-F238E27FC236}">
                      <a16:creationId xmlns:a16="http://schemas.microsoft.com/office/drawing/2014/main" id="{21A9D482-D71F-4F96-AC98-5DE0F571DFAA}"/>
                    </a:ext>
                  </a:extLst>
                </p:cNvPr>
                <p:cNvCxnSpPr>
                  <a:stCxn id="190" idx="3"/>
                  <a:endCxn id="192" idx="1"/>
                </p:cNvCxnSpPr>
                <p:nvPr/>
              </p:nvCxnSpPr>
              <p:spPr>
                <a:xfrm>
                  <a:off x="4989514" y="1691482"/>
                  <a:ext cx="441324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89" name="Picture 188">
                <a:extLst>
                  <a:ext uri="{FF2B5EF4-FFF2-40B4-BE49-F238E27FC236}">
                    <a16:creationId xmlns:a16="http://schemas.microsoft.com/office/drawing/2014/main" id="{69940F7D-1BE4-4978-8778-8879AF673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77820" y="1769628"/>
                <a:ext cx="533400" cy="247650"/>
              </a:xfrm>
              <a:prstGeom prst="rect">
                <a:avLst/>
              </a:prstGeom>
            </p:spPr>
          </p:pic>
        </p:grp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C0121560-B247-4C89-8E5C-8605552C1675}"/>
              </a:ext>
            </a:extLst>
          </p:cNvPr>
          <p:cNvGrpSpPr/>
          <p:nvPr/>
        </p:nvGrpSpPr>
        <p:grpSpPr>
          <a:xfrm>
            <a:off x="3203128" y="4588735"/>
            <a:ext cx="3531012" cy="824944"/>
            <a:chOff x="3203128" y="4588735"/>
            <a:chExt cx="3531012" cy="824944"/>
          </a:xfrm>
        </p:grpSpPr>
        <p:pic>
          <p:nvPicPr>
            <p:cNvPr id="197" name="Picture 196">
              <a:extLst>
                <a:ext uri="{FF2B5EF4-FFF2-40B4-BE49-F238E27FC236}">
                  <a16:creationId xmlns:a16="http://schemas.microsoft.com/office/drawing/2014/main" id="{E5E08407-B75A-4B39-9444-C19F0F8AB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09150" y="5042204"/>
              <a:ext cx="390525" cy="371475"/>
            </a:xfrm>
            <a:prstGeom prst="rect">
              <a:avLst/>
            </a:prstGeom>
          </p:spPr>
        </p:pic>
        <p:pic>
          <p:nvPicPr>
            <p:cNvPr id="198" name="Picture 197">
              <a:extLst>
                <a:ext uri="{FF2B5EF4-FFF2-40B4-BE49-F238E27FC236}">
                  <a16:creationId xmlns:a16="http://schemas.microsoft.com/office/drawing/2014/main" id="{0666CDBF-F583-427C-BDC9-EBCB0F17E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30195" y="5113641"/>
              <a:ext cx="628650" cy="228600"/>
            </a:xfrm>
            <a:prstGeom prst="rect">
              <a:avLst/>
            </a:prstGeom>
          </p:spPr>
        </p:pic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06B50D94-94F4-424D-80D5-A6E6046E9375}"/>
                </a:ext>
              </a:extLst>
            </p:cNvPr>
            <p:cNvGrpSpPr/>
            <p:nvPr/>
          </p:nvGrpSpPr>
          <p:grpSpPr>
            <a:xfrm>
              <a:off x="3203128" y="4588735"/>
              <a:ext cx="3531012" cy="824944"/>
              <a:chOff x="1398589" y="1087438"/>
              <a:chExt cx="5170982" cy="1208087"/>
            </a:xfrm>
          </p:grpSpPr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18470E01-79A3-466C-A538-206AC0EDE4D2}"/>
                  </a:ext>
                </a:extLst>
              </p:cNvPr>
              <p:cNvSpPr/>
              <p:nvPr/>
            </p:nvSpPr>
            <p:spPr>
              <a:xfrm>
                <a:off x="2973389" y="1087438"/>
                <a:ext cx="2016125" cy="120808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b="1" dirty="0">
                    <a:solidFill>
                      <a:schemeClr val="tx1"/>
                    </a:solidFill>
                  </a:rPr>
                  <a:t>Classifier</a:t>
                </a:r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CF554B0B-E779-4171-93AE-6833353177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8589" y="1421048"/>
                <a:ext cx="1133473" cy="5408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b="1" dirty="0">
                    <a:latin typeface="+mn-lt"/>
                  </a:rPr>
                  <a:t>Query</a:t>
                </a:r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BE170E0E-573B-47B0-BC83-6D3FEB3CC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0839" y="1421048"/>
                <a:ext cx="1138732" cy="5408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b="1" dirty="0">
                    <a:latin typeface="+mn-lt"/>
                  </a:rPr>
                  <a:t>Result</a:t>
                </a:r>
              </a:p>
            </p:txBody>
          </p:sp>
          <p:cxnSp>
            <p:nvCxnSpPr>
              <p:cNvPr id="208" name="Straight Arrow Connector 207">
                <a:extLst>
                  <a:ext uri="{FF2B5EF4-FFF2-40B4-BE49-F238E27FC236}">
                    <a16:creationId xmlns:a16="http://schemas.microsoft.com/office/drawing/2014/main" id="{91FB1746-39BD-42F7-ABED-D9DD844917FF}"/>
                  </a:ext>
                </a:extLst>
              </p:cNvPr>
              <p:cNvCxnSpPr>
                <a:stCxn id="206" idx="3"/>
                <a:endCxn id="205" idx="1"/>
              </p:cNvCxnSpPr>
              <p:nvPr/>
            </p:nvCxnSpPr>
            <p:spPr>
              <a:xfrm>
                <a:off x="2532062" y="1691481"/>
                <a:ext cx="441326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Arrow Connector 208">
                <a:extLst>
                  <a:ext uri="{FF2B5EF4-FFF2-40B4-BE49-F238E27FC236}">
                    <a16:creationId xmlns:a16="http://schemas.microsoft.com/office/drawing/2014/main" id="{EA128A38-ECF9-479F-A076-BA0921A2D138}"/>
                  </a:ext>
                </a:extLst>
              </p:cNvPr>
              <p:cNvCxnSpPr>
                <a:stCxn id="205" idx="3"/>
                <a:endCxn id="207" idx="1"/>
              </p:cNvCxnSpPr>
              <p:nvPr/>
            </p:nvCxnSpPr>
            <p:spPr>
              <a:xfrm>
                <a:off x="4989514" y="1691482"/>
                <a:ext cx="44132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1" name="TextBox 210">
            <a:extLst>
              <a:ext uri="{FF2B5EF4-FFF2-40B4-BE49-F238E27FC236}">
                <a16:creationId xmlns:a16="http://schemas.microsoft.com/office/drawing/2014/main" id="{B41CB145-ADD6-4728-B22F-BF75994101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5405" y="1396031"/>
            <a:ext cx="2126670" cy="5232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dirty="0">
                <a:solidFill>
                  <a:schemeClr val="bg1"/>
                </a:solidFill>
              </a:rPr>
              <a:t>Too easy! Query has </a:t>
            </a:r>
            <a:r>
              <a:rPr lang="en-US" altLang="en-US" sz="1400" dirty="0">
                <a:solidFill>
                  <a:srgbClr val="FF0000"/>
                </a:solidFill>
                <a:highlight>
                  <a:srgbClr val="FFFF00"/>
                </a:highlight>
              </a:rPr>
              <a:t>exact match</a:t>
            </a:r>
            <a:r>
              <a:rPr lang="en-US" altLang="en-US" sz="1400" dirty="0">
                <a:solidFill>
                  <a:schemeClr val="bg1"/>
                </a:solidFill>
              </a:rPr>
              <a:t> in the training set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D78A8722-367B-413B-A74C-4358FC54C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3610" y="3922120"/>
            <a:ext cx="2126670" cy="1169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dirty="0">
                <a:solidFill>
                  <a:schemeClr val="bg1"/>
                </a:solidFill>
              </a:rPr>
              <a:t>To be practically useful, a classifier must have the ability to </a:t>
            </a:r>
            <a:r>
              <a:rPr lang="en-US" altLang="en-US" sz="1400" dirty="0">
                <a:solidFill>
                  <a:srgbClr val="FF0000"/>
                </a:solidFill>
                <a:highlight>
                  <a:srgbClr val="FFFF00"/>
                </a:highlight>
              </a:rPr>
              <a:t>generalize</a:t>
            </a:r>
            <a:r>
              <a:rPr lang="en-US" altLang="en-US" sz="1400" dirty="0">
                <a:solidFill>
                  <a:schemeClr val="bg1"/>
                </a:solidFill>
              </a:rPr>
              <a:t> on learning from training examples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DF7816-D1D5-4492-B3B6-D26273F92D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222" y="5736856"/>
            <a:ext cx="7040966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000" dirty="0">
                <a:solidFill>
                  <a:srgbClr val="FFFF00"/>
                </a:solidFill>
              </a:rPr>
              <a:t>Supervised learning: </a:t>
            </a:r>
            <a:r>
              <a:rPr lang="en-US" altLang="en-US" sz="2000" i="1" u="sng" dirty="0">
                <a:solidFill>
                  <a:srgbClr val="FFFF00"/>
                </a:solidFill>
              </a:rPr>
              <a:t>You</a:t>
            </a:r>
            <a:r>
              <a:rPr lang="en-US" altLang="en-US" sz="2000" dirty="0">
                <a:solidFill>
                  <a:srgbClr val="FFFF00"/>
                </a:solidFill>
              </a:rPr>
              <a:t> teach the system by showing it examples</a:t>
            </a:r>
          </a:p>
        </p:txBody>
      </p:sp>
    </p:spTree>
    <p:extLst>
      <p:ext uri="{BB962C8B-B14F-4D97-AF65-F5344CB8AC3E}">
        <p14:creationId xmlns:p14="http://schemas.microsoft.com/office/powerpoint/2010/main" val="65563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/>
      <p:bldP spid="211" grpId="0" animBg="1"/>
      <p:bldP spid="212" grpId="0" animBg="1"/>
      <p:bldP spid="3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18B1A-B029-4529-B17F-C0CA2D846A4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CDD791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Unsupervised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351ADF-32DE-4342-A6F7-11BC80E47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647700"/>
            <a:ext cx="5318848" cy="53188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7536A8-B9A2-4F61-8C97-49EA85884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647700"/>
            <a:ext cx="5318848" cy="53188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308696-77E4-41AE-849B-9884B489C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4035" y="1245973"/>
            <a:ext cx="2126670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dirty="0">
                <a:solidFill>
                  <a:schemeClr val="bg1"/>
                </a:solidFill>
              </a:rPr>
              <a:t>No class labels provided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FFE457-D326-4F1E-8BF1-30E050F0E4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4034" y="2031449"/>
            <a:ext cx="2395165" cy="5232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dirty="0">
                <a:solidFill>
                  <a:schemeClr val="bg1"/>
                </a:solidFill>
              </a:rPr>
              <a:t>Unsupervised learning algorithm produces groupings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ACB1D6-7653-4561-98C9-E02CDB2AE5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4034" y="2816925"/>
            <a:ext cx="2261815" cy="13849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400" dirty="0">
                <a:solidFill>
                  <a:schemeClr val="bg1"/>
                </a:solidFill>
              </a:rPr>
              <a:t>A human may examine the groupings to understand the significance. E.g.</a:t>
            </a:r>
          </a:p>
          <a:p>
            <a:pPr eaLnBrk="1" hangingPunct="1"/>
            <a:r>
              <a:rPr lang="en-US" altLang="en-US" sz="1400" dirty="0">
                <a:solidFill>
                  <a:schemeClr val="bg1"/>
                </a:solidFill>
              </a:rPr>
              <a:t>1 → Triangle</a:t>
            </a:r>
          </a:p>
          <a:p>
            <a:r>
              <a:rPr lang="en-US" altLang="en-US" sz="1400" dirty="0">
                <a:solidFill>
                  <a:schemeClr val="bg1"/>
                </a:solidFill>
              </a:rPr>
              <a:t>2 → Square</a:t>
            </a:r>
          </a:p>
          <a:p>
            <a:r>
              <a:rPr lang="en-US" altLang="en-US" sz="1400" dirty="0">
                <a:solidFill>
                  <a:schemeClr val="bg1"/>
                </a:solidFill>
              </a:rPr>
              <a:t>3 → Pizza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CBD32C-EBF8-42EC-9A48-AD6D314242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222" y="5732301"/>
            <a:ext cx="7290148" cy="40011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000" dirty="0">
                <a:solidFill>
                  <a:srgbClr val="FFFF00"/>
                </a:solidFill>
              </a:rPr>
              <a:t>Unsupervised learning: Let the system discover what can be learned</a:t>
            </a:r>
          </a:p>
        </p:txBody>
      </p:sp>
    </p:spTree>
    <p:extLst>
      <p:ext uri="{BB962C8B-B14F-4D97-AF65-F5344CB8AC3E}">
        <p14:creationId xmlns:p14="http://schemas.microsoft.com/office/powerpoint/2010/main" val="183290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1" id="{92244565-9883-4762-939B-562AC5E29D5A}" vid="{1C8E524B-2811-4BCB-BC9F-26B3967C10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Green_Title</Template>
  <TotalTime>9764</TotalTime>
  <Words>1989</Words>
  <Application>Microsoft Office PowerPoint</Application>
  <PresentationFormat>On-screen Show (4:3)</PresentationFormat>
  <Paragraphs>390</Paragraphs>
  <Slides>32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Office Theme</vt:lpstr>
      <vt:lpstr>DBDA.X408 Introduction to Machine Learning and Data Mining</vt:lpstr>
      <vt:lpstr>What is Machine Learning?</vt:lpstr>
      <vt:lpstr>Real-life machine learning example from the banking industry</vt:lpstr>
      <vt:lpstr>Excuse to introduce some jargon</vt:lpstr>
      <vt:lpstr>Bob’s fate is decided by this piece of software</vt:lpstr>
      <vt:lpstr>Working definition: Oh… So, this is machine learning?</vt:lpstr>
      <vt:lpstr>Working definition: Is that all there is to it?</vt:lpstr>
      <vt:lpstr>Supervised Learning</vt:lpstr>
      <vt:lpstr>Unsupervised Learning</vt:lpstr>
      <vt:lpstr>Face Emotion Classification</vt:lpstr>
      <vt:lpstr>Market Segmentation (Data)</vt:lpstr>
      <vt:lpstr>Market Segmentation (K=15, Kmeans Clustering)</vt:lpstr>
      <vt:lpstr>Machine Learning versus Other Things</vt:lpstr>
      <vt:lpstr>When to use machine learning (versus other things)</vt:lpstr>
      <vt:lpstr>One more … Reinforcement Learning</vt:lpstr>
      <vt:lpstr>Bayesian Classifiers: An insightful (and abysmally silly) example</vt:lpstr>
      <vt:lpstr>The Histogram-Pair Classifier</vt:lpstr>
      <vt:lpstr>The use of mathematical models of data distribution</vt:lpstr>
      <vt:lpstr>The mathematical models are described using formulas</vt:lpstr>
      <vt:lpstr>Bayesian Formulas</vt:lpstr>
      <vt:lpstr>Why are these slightly modified formulas “more” correct?</vt:lpstr>
      <vt:lpstr>Understanding probability density functions (PDFs)</vt:lpstr>
      <vt:lpstr>Why are these slightly modified formulas “more” correct?</vt:lpstr>
      <vt:lpstr>Bayesian Formulas (with textbook notation)</vt:lpstr>
      <vt:lpstr>Multi-class, multidimensional generalizations</vt:lpstr>
      <vt:lpstr>Don’t these textbook formulas look less daunting?</vt:lpstr>
      <vt:lpstr>Assignment</vt:lpstr>
      <vt:lpstr>How is a histogram constructed?</vt:lpstr>
      <vt:lpstr>Pseudocode for computing the histogram</vt:lpstr>
      <vt:lpstr>How does Alice’s software work?</vt:lpstr>
      <vt:lpstr>How does unsupervised learning work?</vt:lpstr>
      <vt:lpstr>Topic 1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1: What is machine learning?</dc:title>
  <dc:creator>Shashidhar Sathyanarayana</dc:creator>
  <cp:lastModifiedBy>Shashidhar Sathyanarayana</cp:lastModifiedBy>
  <cp:revision>30</cp:revision>
  <dcterms:created xsi:type="dcterms:W3CDTF">2018-04-17T23:54:25Z</dcterms:created>
  <dcterms:modified xsi:type="dcterms:W3CDTF">2025-04-09T18:48:35Z</dcterms:modified>
</cp:coreProperties>
</file>